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31"/>
  </p:notesMasterIdLst>
  <p:sldIdLst>
    <p:sldId id="256" r:id="rId2"/>
    <p:sldId id="258" r:id="rId3"/>
    <p:sldId id="277" r:id="rId4"/>
    <p:sldId id="257" r:id="rId5"/>
    <p:sldId id="286" r:id="rId6"/>
    <p:sldId id="264" r:id="rId7"/>
    <p:sldId id="275" r:id="rId8"/>
    <p:sldId id="271" r:id="rId9"/>
    <p:sldId id="267" r:id="rId10"/>
    <p:sldId id="270" r:id="rId11"/>
    <p:sldId id="268" r:id="rId12"/>
    <p:sldId id="262" r:id="rId13"/>
    <p:sldId id="261" r:id="rId14"/>
    <p:sldId id="272" r:id="rId15"/>
    <p:sldId id="273" r:id="rId16"/>
    <p:sldId id="284" r:id="rId17"/>
    <p:sldId id="274" r:id="rId18"/>
    <p:sldId id="269" r:id="rId19"/>
    <p:sldId id="282" r:id="rId20"/>
    <p:sldId id="278" r:id="rId21"/>
    <p:sldId id="283" r:id="rId22"/>
    <p:sldId id="280" r:id="rId23"/>
    <p:sldId id="279" r:id="rId24"/>
    <p:sldId id="281" r:id="rId25"/>
    <p:sldId id="285" r:id="rId26"/>
    <p:sldId id="259" r:id="rId27"/>
    <p:sldId id="260" r:id="rId28"/>
    <p:sldId id="287" r:id="rId29"/>
    <p:sldId id="28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67" autoAdjust="0"/>
    <p:restoredTop sz="78283" autoAdjust="0"/>
  </p:normalViewPr>
  <p:slideViewPr>
    <p:cSldViewPr snapToGrid="0">
      <p:cViewPr varScale="1">
        <p:scale>
          <a:sx n="79" d="100"/>
          <a:sy n="79" d="100"/>
        </p:scale>
        <p:origin x="52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7837DE-03B5-4E8A-8CCC-CD8488715EAC}" type="datetimeFigureOut">
              <a:rPr lang="en-US" smtClean="0"/>
              <a:t>4/3/2020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7E7E85-16E3-4540-9E99-51449872C062}" type="slidenum">
              <a:rPr lang="en-US" smtClean="0"/>
              <a:t>‹#›</a:t>
            </a:fld>
            <a:endParaRPr lang="en-US"/>
          </a:p>
        </p:txBody>
      </p:sp>
    </p:spTree>
    <p:extLst>
      <p:ext uri="{BB962C8B-B14F-4D97-AF65-F5344CB8AC3E}">
        <p14:creationId xmlns:p14="http://schemas.microsoft.com/office/powerpoint/2010/main" val="1126366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Haas, Ernst. 1986. "What is Nationalism and Why Should We Study It?" International Organization 40(3): 707-44. </a:t>
            </a:r>
          </a:p>
          <a:p>
            <a:pPr marL="228600" indent="-228600">
              <a:buAutoNum type="arabicPeriod"/>
            </a:pPr>
            <a:r>
              <a:rPr lang="en-US" dirty="0"/>
              <a:t>James </a:t>
            </a:r>
            <a:r>
              <a:rPr lang="en-US" dirty="0" err="1"/>
              <a:t>Fitzjames</a:t>
            </a:r>
            <a:r>
              <a:rPr lang="en-US" dirty="0"/>
              <a:t> Stephen, "Liberalism," Cornhill Magazine V (1862): 72-73. See also Leonard Hobhouse, Democracy and Reaction (London: Unwin, 1904), 166. </a:t>
            </a:r>
          </a:p>
        </p:txBody>
      </p:sp>
      <p:sp>
        <p:nvSpPr>
          <p:cNvPr id="4" name="Slide Number Placeholder 3"/>
          <p:cNvSpPr>
            <a:spLocks noGrp="1"/>
          </p:cNvSpPr>
          <p:nvPr>
            <p:ph type="sldNum" sz="quarter" idx="5"/>
          </p:nvPr>
        </p:nvSpPr>
        <p:spPr/>
        <p:txBody>
          <a:bodyPr/>
          <a:lstStyle/>
          <a:p>
            <a:fld id="{FB7E7E85-16E3-4540-9E99-51449872C062}" type="slidenum">
              <a:rPr lang="en-US" smtClean="0"/>
              <a:t>2</a:t>
            </a:fld>
            <a:endParaRPr lang="en-US"/>
          </a:p>
        </p:txBody>
      </p:sp>
    </p:spTree>
    <p:extLst>
      <p:ext uri="{BB962C8B-B14F-4D97-AF65-F5344CB8AC3E}">
        <p14:creationId xmlns:p14="http://schemas.microsoft.com/office/powerpoint/2010/main" val="3255071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Charles W. C. Oman, A History of the Art of War in the Sixteenth Century (London: Methuen &amp; Co., 1937), 31-32. </a:t>
            </a:r>
          </a:p>
        </p:txBody>
      </p:sp>
      <p:sp>
        <p:nvSpPr>
          <p:cNvPr id="4" name="Slide Number Placeholder 3"/>
          <p:cNvSpPr>
            <a:spLocks noGrp="1"/>
          </p:cNvSpPr>
          <p:nvPr>
            <p:ph type="sldNum" sz="quarter" idx="5"/>
          </p:nvPr>
        </p:nvSpPr>
        <p:spPr/>
        <p:txBody>
          <a:bodyPr/>
          <a:lstStyle/>
          <a:p>
            <a:fld id="{FB7E7E85-16E3-4540-9E99-51449872C062}" type="slidenum">
              <a:rPr lang="en-US" smtClean="0"/>
              <a:t>5</a:t>
            </a:fld>
            <a:endParaRPr lang="en-US"/>
          </a:p>
        </p:txBody>
      </p:sp>
    </p:spTree>
    <p:extLst>
      <p:ext uri="{BB962C8B-B14F-4D97-AF65-F5344CB8AC3E}">
        <p14:creationId xmlns:p14="http://schemas.microsoft.com/office/powerpoint/2010/main" val="890419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b="0" i="0" kern="1200" dirty="0">
                <a:solidFill>
                  <a:schemeClr val="tx1"/>
                </a:solidFill>
                <a:effectLst/>
                <a:latin typeface="+mn-lt"/>
                <a:ea typeface="+mn-ea"/>
                <a:cs typeface="+mn-cs"/>
              </a:rPr>
              <a:t>4. Sked, Alan (1983). "Metternich". </a:t>
            </a:r>
            <a:r>
              <a:rPr lang="en-US" sz="1200" b="0" i="1" kern="1200" dirty="0">
                <a:solidFill>
                  <a:schemeClr val="tx1"/>
                </a:solidFill>
                <a:effectLst/>
                <a:latin typeface="+mn-lt"/>
                <a:ea typeface="+mn-ea"/>
                <a:cs typeface="+mn-cs"/>
              </a:rPr>
              <a:t>History Today</a:t>
            </a:r>
            <a:r>
              <a:rPr lang="en-US" sz="1200" b="0" i="0" kern="1200" dirty="0">
                <a:solidFill>
                  <a:schemeClr val="tx1"/>
                </a:solidFill>
                <a:effectLst/>
                <a:latin typeface="+mn-lt"/>
                <a:ea typeface="+mn-ea"/>
                <a:cs typeface="+mn-cs"/>
              </a:rPr>
              <a:t>. 33 (6).</a:t>
            </a:r>
          </a:p>
          <a:p>
            <a:pPr marL="0" indent="0">
              <a:buNone/>
            </a:pPr>
            <a:r>
              <a:rPr lang="en-US" sz="1200" b="0" i="0" kern="1200" dirty="0">
                <a:solidFill>
                  <a:schemeClr val="tx1"/>
                </a:solidFill>
                <a:effectLst/>
                <a:latin typeface="+mn-lt"/>
                <a:ea typeface="+mn-ea"/>
                <a:cs typeface="+mn-cs"/>
              </a:rPr>
              <a:t>Fig. 4: Sir Thomas Lawrence, Clemens Wenzel Lothar </a:t>
            </a:r>
            <a:r>
              <a:rPr lang="en-US" sz="1200" b="0" i="0" kern="1200" dirty="0" err="1">
                <a:solidFill>
                  <a:schemeClr val="tx1"/>
                </a:solidFill>
                <a:effectLst/>
                <a:latin typeface="+mn-lt"/>
                <a:ea typeface="+mn-ea"/>
                <a:cs typeface="+mn-cs"/>
              </a:rPr>
              <a:t>Fürst</a:t>
            </a:r>
            <a:r>
              <a:rPr lang="en-US" sz="1200" b="0" i="0" kern="1200" dirty="0">
                <a:solidFill>
                  <a:schemeClr val="tx1"/>
                </a:solidFill>
                <a:effectLst/>
                <a:latin typeface="+mn-lt"/>
                <a:ea typeface="+mn-ea"/>
                <a:cs typeface="+mn-cs"/>
              </a:rPr>
              <a:t> Metternich. </a:t>
            </a:r>
          </a:p>
        </p:txBody>
      </p:sp>
      <p:sp>
        <p:nvSpPr>
          <p:cNvPr id="4" name="Slide Number Placeholder 3"/>
          <p:cNvSpPr>
            <a:spLocks noGrp="1"/>
          </p:cNvSpPr>
          <p:nvPr>
            <p:ph type="sldNum" sz="quarter" idx="5"/>
          </p:nvPr>
        </p:nvSpPr>
        <p:spPr/>
        <p:txBody>
          <a:bodyPr/>
          <a:lstStyle/>
          <a:p>
            <a:fld id="{FB7E7E85-16E3-4540-9E99-51449872C062}" type="slidenum">
              <a:rPr lang="en-US" smtClean="0"/>
              <a:t>6</a:t>
            </a:fld>
            <a:endParaRPr lang="en-US"/>
          </a:p>
        </p:txBody>
      </p:sp>
    </p:spTree>
    <p:extLst>
      <p:ext uri="{BB962C8B-B14F-4D97-AF65-F5344CB8AC3E}">
        <p14:creationId xmlns:p14="http://schemas.microsoft.com/office/powerpoint/2010/main" val="241050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B7E7E85-16E3-4540-9E99-51449872C062}" type="slidenum">
              <a:rPr lang="en-US" smtClean="0"/>
              <a:t>8</a:t>
            </a:fld>
            <a:endParaRPr lang="en-US"/>
          </a:p>
        </p:txBody>
      </p:sp>
    </p:spTree>
    <p:extLst>
      <p:ext uri="{BB962C8B-B14F-4D97-AF65-F5344CB8AC3E}">
        <p14:creationId xmlns:p14="http://schemas.microsoft.com/office/powerpoint/2010/main" val="3627857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2: Kent, Alexander. "Italy 1837 CE." Edited by Peter Britton and Jonny Britton. Time Maps. Accessed March 25, 2020. https://www.timemaps.com/history/italy-1837ad/. </a:t>
            </a:r>
          </a:p>
        </p:txBody>
      </p:sp>
      <p:sp>
        <p:nvSpPr>
          <p:cNvPr id="4" name="Slide Number Placeholder 3"/>
          <p:cNvSpPr>
            <a:spLocks noGrp="1"/>
          </p:cNvSpPr>
          <p:nvPr>
            <p:ph type="sldNum" sz="quarter" idx="5"/>
          </p:nvPr>
        </p:nvSpPr>
        <p:spPr/>
        <p:txBody>
          <a:bodyPr/>
          <a:lstStyle/>
          <a:p>
            <a:fld id="{FB7E7E85-16E3-4540-9E99-51449872C062}" type="slidenum">
              <a:rPr lang="en-US" smtClean="0"/>
              <a:t>9</a:t>
            </a:fld>
            <a:endParaRPr lang="en-US"/>
          </a:p>
        </p:txBody>
      </p:sp>
    </p:spTree>
    <p:extLst>
      <p:ext uri="{BB962C8B-B14F-4D97-AF65-F5344CB8AC3E}">
        <p14:creationId xmlns:p14="http://schemas.microsoft.com/office/powerpoint/2010/main" val="3572795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Excerpt from Memoires of Prince Metternich, Volume 3, edited by Prince Richard Metternich and translated by Mrs. Alexander Napier (New York: Charles Scribner’s Sons, 1881), pp. 455, 462–463, 465–467, 469–471, 475.</a:t>
            </a:r>
          </a:p>
        </p:txBody>
      </p:sp>
      <p:sp>
        <p:nvSpPr>
          <p:cNvPr id="4" name="Slide Number Placeholder 3"/>
          <p:cNvSpPr>
            <a:spLocks noGrp="1"/>
          </p:cNvSpPr>
          <p:nvPr>
            <p:ph type="sldNum" sz="quarter" idx="5"/>
          </p:nvPr>
        </p:nvSpPr>
        <p:spPr/>
        <p:txBody>
          <a:bodyPr/>
          <a:lstStyle/>
          <a:p>
            <a:fld id="{FB7E7E85-16E3-4540-9E99-51449872C062}" type="slidenum">
              <a:rPr lang="en-US" smtClean="0"/>
              <a:t>10</a:t>
            </a:fld>
            <a:endParaRPr lang="en-US"/>
          </a:p>
        </p:txBody>
      </p:sp>
    </p:spTree>
    <p:extLst>
      <p:ext uri="{BB962C8B-B14F-4D97-AF65-F5344CB8AC3E}">
        <p14:creationId xmlns:p14="http://schemas.microsoft.com/office/powerpoint/2010/main" val="41974978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11</a:t>
            </a:fld>
            <a:endParaRPr lang="en-US"/>
          </a:p>
        </p:txBody>
      </p:sp>
    </p:spTree>
    <p:extLst>
      <p:ext uri="{BB962C8B-B14F-4D97-AF65-F5344CB8AC3E}">
        <p14:creationId xmlns:p14="http://schemas.microsoft.com/office/powerpoint/2010/main" val="3733646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3: </a:t>
            </a:r>
            <a:r>
              <a:rPr lang="en-US" dirty="0" err="1"/>
              <a:t>Verazzi</a:t>
            </a:r>
            <a:r>
              <a:rPr lang="en-US" dirty="0"/>
              <a:t>, Baldassare, </a:t>
            </a:r>
            <a:r>
              <a:rPr lang="fr-FR" i="1" dirty="0"/>
              <a:t>un épisode des cinq journées de Milan en 1848, </a:t>
            </a:r>
            <a:r>
              <a:rPr lang="fr-FR" i="0" dirty="0" err="1"/>
              <a:t>Museo</a:t>
            </a:r>
            <a:r>
              <a:rPr lang="fr-FR" i="0" dirty="0"/>
              <a:t> </a:t>
            </a:r>
            <a:r>
              <a:rPr lang="fr-FR" i="0" dirty="0" err="1"/>
              <a:t>del</a:t>
            </a:r>
            <a:r>
              <a:rPr lang="fr-FR" i="0" dirty="0"/>
              <a:t> </a:t>
            </a:r>
            <a:r>
              <a:rPr lang="fr-FR" i="0" dirty="0" err="1"/>
              <a:t>Risorgiment</a:t>
            </a:r>
            <a:r>
              <a:rPr lang="fr-FR" i="0" dirty="0"/>
              <a:t>, Milan. 1886. </a:t>
            </a: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12</a:t>
            </a:fld>
            <a:endParaRPr lang="en-US"/>
          </a:p>
        </p:txBody>
      </p:sp>
    </p:spTree>
    <p:extLst>
      <p:ext uri="{BB962C8B-B14F-4D97-AF65-F5344CB8AC3E}">
        <p14:creationId xmlns:p14="http://schemas.microsoft.com/office/powerpoint/2010/main" val="303689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1: </a:t>
            </a:r>
            <a:r>
              <a:rPr lang="en-US" dirty="0" err="1"/>
              <a:t>Bressanin</a:t>
            </a:r>
            <a:r>
              <a:rPr lang="en-US" dirty="0"/>
              <a:t>, </a:t>
            </a:r>
            <a:r>
              <a:rPr lang="en-US" sz="1200" b="0" i="0" kern="1200" dirty="0">
                <a:solidFill>
                  <a:schemeClr val="tx1"/>
                </a:solidFill>
                <a:effectLst/>
                <a:latin typeface="+mn-lt"/>
                <a:ea typeface="+mn-ea"/>
                <a:cs typeface="+mn-cs"/>
              </a:rPr>
              <a:t>Vittorio Emanuele, 1860.</a:t>
            </a:r>
            <a:br>
              <a:rPr lang="en-US" sz="1200" b="0" i="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13</a:t>
            </a:fld>
            <a:endParaRPr lang="en-US"/>
          </a:p>
        </p:txBody>
      </p:sp>
    </p:spTree>
    <p:extLst>
      <p:ext uri="{BB962C8B-B14F-4D97-AF65-F5344CB8AC3E}">
        <p14:creationId xmlns:p14="http://schemas.microsoft.com/office/powerpoint/2010/main" val="625013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a:t>
            </a:r>
            <a:r>
              <a:rPr lang="en-US" dirty="0" err="1"/>
              <a:t>Heckethorn</a:t>
            </a:r>
            <a:r>
              <a:rPr lang="en-US" dirty="0"/>
              <a:t>, Charles William. </a:t>
            </a:r>
            <a:r>
              <a:rPr lang="en-US" i="1" dirty="0"/>
              <a:t>The Secret Societies of All Ages and Countries</a:t>
            </a:r>
            <a:r>
              <a:rPr lang="en-US" dirty="0"/>
              <a:t>, Volume 2, 1875.</a:t>
            </a:r>
          </a:p>
          <a:p>
            <a:r>
              <a:rPr lang="en-US" dirty="0"/>
              <a:t>Fig. 6: Neville, Katherine. </a:t>
            </a:r>
            <a:r>
              <a:rPr lang="en-US" i="1" dirty="0"/>
              <a:t>Secret Societies</a:t>
            </a:r>
            <a:r>
              <a:rPr lang="en-US" dirty="0"/>
              <a:t>. 12 January 2013. </a:t>
            </a:r>
          </a:p>
        </p:txBody>
      </p:sp>
      <p:sp>
        <p:nvSpPr>
          <p:cNvPr id="4" name="Slide Number Placeholder 3"/>
          <p:cNvSpPr>
            <a:spLocks noGrp="1"/>
          </p:cNvSpPr>
          <p:nvPr>
            <p:ph type="sldNum" sz="quarter" idx="5"/>
          </p:nvPr>
        </p:nvSpPr>
        <p:spPr/>
        <p:txBody>
          <a:bodyPr/>
          <a:lstStyle/>
          <a:p>
            <a:fld id="{FB7E7E85-16E3-4540-9E99-51449872C062}" type="slidenum">
              <a:rPr lang="en-US" smtClean="0"/>
              <a:t>14</a:t>
            </a:fld>
            <a:endParaRPr lang="en-US"/>
          </a:p>
        </p:txBody>
      </p:sp>
    </p:spTree>
    <p:extLst>
      <p:ext uri="{BB962C8B-B14F-4D97-AF65-F5344CB8AC3E}">
        <p14:creationId xmlns:p14="http://schemas.microsoft.com/office/powerpoint/2010/main" val="1873764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7: Italian unification politician Giuseppe Mazzini, New York Public Library Archives. </a:t>
            </a:r>
          </a:p>
        </p:txBody>
      </p:sp>
      <p:sp>
        <p:nvSpPr>
          <p:cNvPr id="4" name="Slide Number Placeholder 3"/>
          <p:cNvSpPr>
            <a:spLocks noGrp="1"/>
          </p:cNvSpPr>
          <p:nvPr>
            <p:ph type="sldNum" sz="quarter" idx="5"/>
          </p:nvPr>
        </p:nvSpPr>
        <p:spPr/>
        <p:txBody>
          <a:bodyPr/>
          <a:lstStyle/>
          <a:p>
            <a:fld id="{FB7E7E85-16E3-4540-9E99-51449872C062}" type="slidenum">
              <a:rPr lang="en-US" smtClean="0"/>
              <a:t>15</a:t>
            </a:fld>
            <a:endParaRPr lang="en-US"/>
          </a:p>
        </p:txBody>
      </p:sp>
    </p:spTree>
    <p:extLst>
      <p:ext uri="{BB962C8B-B14F-4D97-AF65-F5344CB8AC3E}">
        <p14:creationId xmlns:p14="http://schemas.microsoft.com/office/powerpoint/2010/main" val="456628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Lucy </a:t>
            </a:r>
            <a:r>
              <a:rPr lang="en-US" dirty="0" err="1"/>
              <a:t>Riall</a:t>
            </a:r>
            <a:r>
              <a:rPr lang="en-US" dirty="0"/>
              <a:t> (2008). </a:t>
            </a:r>
            <a:r>
              <a:rPr lang="en-US" i="1" dirty="0"/>
              <a:t>Garibaldi: Invention of a Hero</a:t>
            </a:r>
            <a:r>
              <a:rPr lang="en-US" dirty="0"/>
              <a:t>. Yale UP. p. 1.</a:t>
            </a:r>
          </a:p>
        </p:txBody>
      </p:sp>
      <p:sp>
        <p:nvSpPr>
          <p:cNvPr id="4" name="Slide Number Placeholder 3"/>
          <p:cNvSpPr>
            <a:spLocks noGrp="1"/>
          </p:cNvSpPr>
          <p:nvPr>
            <p:ph type="sldNum" sz="quarter" idx="5"/>
          </p:nvPr>
        </p:nvSpPr>
        <p:spPr/>
        <p:txBody>
          <a:bodyPr/>
          <a:lstStyle/>
          <a:p>
            <a:fld id="{FB7E7E85-16E3-4540-9E99-51449872C062}" type="slidenum">
              <a:rPr lang="en-US" smtClean="0"/>
              <a:t>16</a:t>
            </a:fld>
            <a:endParaRPr lang="en-US"/>
          </a:p>
        </p:txBody>
      </p:sp>
    </p:spTree>
    <p:extLst>
      <p:ext uri="{BB962C8B-B14F-4D97-AF65-F5344CB8AC3E}">
        <p14:creationId xmlns:p14="http://schemas.microsoft.com/office/powerpoint/2010/main" val="4216871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Excerpt from, An Essay On the Duties of Man Addressed to Workingmen. Chapter V: Duties Towards Your Country. 57-63. New York: Funk &amp; Wagnalls, 1898. Hanover Historical Texts Project. </a:t>
            </a:r>
          </a:p>
        </p:txBody>
      </p:sp>
      <p:sp>
        <p:nvSpPr>
          <p:cNvPr id="4" name="Slide Number Placeholder 3"/>
          <p:cNvSpPr>
            <a:spLocks noGrp="1"/>
          </p:cNvSpPr>
          <p:nvPr>
            <p:ph type="sldNum" sz="quarter" idx="5"/>
          </p:nvPr>
        </p:nvSpPr>
        <p:spPr/>
        <p:txBody>
          <a:bodyPr/>
          <a:lstStyle/>
          <a:p>
            <a:fld id="{FB7E7E85-16E3-4540-9E99-51449872C062}" type="slidenum">
              <a:rPr lang="en-US" smtClean="0"/>
              <a:t>17</a:t>
            </a:fld>
            <a:endParaRPr lang="en-US"/>
          </a:p>
        </p:txBody>
      </p:sp>
    </p:spTree>
    <p:extLst>
      <p:ext uri="{BB962C8B-B14F-4D97-AF65-F5344CB8AC3E}">
        <p14:creationId xmlns:p14="http://schemas.microsoft.com/office/powerpoint/2010/main" val="257379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9. Denis Mack Smith, Il Risorgimento italiano, Roma-Bari, Laterza, 2011, p. 205.</a:t>
            </a: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18</a:t>
            </a:fld>
            <a:endParaRPr lang="en-US"/>
          </a:p>
        </p:txBody>
      </p:sp>
    </p:spTree>
    <p:extLst>
      <p:ext uri="{BB962C8B-B14F-4D97-AF65-F5344CB8AC3E}">
        <p14:creationId xmlns:p14="http://schemas.microsoft.com/office/powerpoint/2010/main" val="3782707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 9: Country Flags. “Italy.” 27 March 2020. </a:t>
            </a:r>
          </a:p>
        </p:txBody>
      </p:sp>
      <p:sp>
        <p:nvSpPr>
          <p:cNvPr id="4" name="Slide Number Placeholder 3"/>
          <p:cNvSpPr>
            <a:spLocks noGrp="1"/>
          </p:cNvSpPr>
          <p:nvPr>
            <p:ph type="sldNum" sz="quarter" idx="5"/>
          </p:nvPr>
        </p:nvSpPr>
        <p:spPr/>
        <p:txBody>
          <a:bodyPr/>
          <a:lstStyle/>
          <a:p>
            <a:fld id="{FB7E7E85-16E3-4540-9E99-51449872C062}" type="slidenum">
              <a:rPr lang="en-US" smtClean="0"/>
              <a:t>19</a:t>
            </a:fld>
            <a:endParaRPr lang="en-US"/>
          </a:p>
        </p:txBody>
      </p:sp>
    </p:spTree>
    <p:extLst>
      <p:ext uri="{BB962C8B-B14F-4D97-AF65-F5344CB8AC3E}">
        <p14:creationId xmlns:p14="http://schemas.microsoft.com/office/powerpoint/2010/main" val="19159729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10. </a:t>
            </a:r>
            <a:r>
              <a:rPr lang="en-US" sz="1200" b="0" i="0" kern="1200" dirty="0">
                <a:solidFill>
                  <a:schemeClr val="tx1"/>
                </a:solidFill>
                <a:effectLst/>
                <a:latin typeface="+mn-lt"/>
                <a:ea typeface="+mn-ea"/>
                <a:cs typeface="+mn-cs"/>
              </a:rPr>
              <a:t>Mack Smith, Denis (1997). </a:t>
            </a:r>
            <a:r>
              <a:rPr lang="en-US" sz="1200" b="0" i="1" kern="1200" dirty="0">
                <a:solidFill>
                  <a:schemeClr val="tx1"/>
                </a:solidFill>
                <a:effectLst/>
                <a:latin typeface="+mn-lt"/>
                <a:ea typeface="+mn-ea"/>
                <a:cs typeface="+mn-cs"/>
              </a:rPr>
              <a:t>Modern Italy: A Political History. </a:t>
            </a:r>
            <a:r>
              <a:rPr lang="en-US" sz="1200" b="0" i="0" kern="1200" dirty="0">
                <a:solidFill>
                  <a:schemeClr val="tx1"/>
                </a:solidFill>
                <a:effectLst/>
                <a:latin typeface="+mn-lt"/>
                <a:ea typeface="+mn-ea"/>
                <a:cs typeface="+mn-cs"/>
              </a:rPr>
              <a:t>Yale University Press.</a:t>
            </a:r>
          </a:p>
          <a:p>
            <a:endParaRPr lang="it-IT" dirty="0"/>
          </a:p>
          <a:p>
            <a:r>
              <a:rPr lang="it-IT" dirty="0"/>
              <a:t>Fig. 8: Author unknown</a:t>
            </a:r>
            <a:r>
              <a:rPr lang="en-US" dirty="0"/>
              <a:t>, </a:t>
            </a:r>
            <a:r>
              <a:rPr lang="en-US" sz="1200" b="0" i="0" kern="1200" dirty="0">
                <a:solidFill>
                  <a:schemeClr val="tx1"/>
                </a:solidFill>
                <a:effectLst/>
                <a:latin typeface="+mn-lt"/>
                <a:ea typeface="+mn-ea"/>
                <a:cs typeface="+mn-cs"/>
              </a:rPr>
              <a:t>Charles Albert, King of Sardinia signing the Statute (1848).</a:t>
            </a:r>
            <a:endParaRPr lang="en-US" dirty="0"/>
          </a:p>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22</a:t>
            </a:fld>
            <a:endParaRPr lang="en-US"/>
          </a:p>
        </p:txBody>
      </p:sp>
    </p:spTree>
    <p:extLst>
      <p:ext uri="{BB962C8B-B14F-4D97-AF65-F5344CB8AC3E}">
        <p14:creationId xmlns:p14="http://schemas.microsoft.com/office/powerpoint/2010/main" val="2166600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11. </a:t>
            </a:r>
            <a:r>
              <a:rPr lang="it-IT" sz="1200" b="0" i="0" kern="1200" dirty="0">
                <a:solidFill>
                  <a:schemeClr val="tx1"/>
                </a:solidFill>
                <a:effectLst/>
                <a:latin typeface="+mn-lt"/>
                <a:ea typeface="+mn-ea"/>
                <a:cs typeface="+mn-cs"/>
              </a:rPr>
              <a:t>Salvadori, Massimo L., </a:t>
            </a:r>
            <a:r>
              <a:rPr lang="it-IT" sz="1200" b="0" i="1" kern="1200" dirty="0">
                <a:solidFill>
                  <a:schemeClr val="tx1"/>
                </a:solidFill>
                <a:effectLst/>
                <a:latin typeface="+mn-lt"/>
                <a:ea typeface="+mn-ea"/>
                <a:cs typeface="+mn-cs"/>
              </a:rPr>
              <a:t>Enciclopedia dei ragazzi</a:t>
            </a:r>
            <a:r>
              <a:rPr lang="it-IT" sz="1200" b="0" i="0" kern="1200" dirty="0">
                <a:solidFill>
                  <a:schemeClr val="tx1"/>
                </a:solidFill>
                <a:effectLst/>
                <a:latin typeface="+mn-lt"/>
                <a:ea typeface="+mn-ea"/>
                <a:cs typeface="+mn-cs"/>
              </a:rPr>
              <a:t> Treccani (2005) alla voce "Italia, storia di.’’ </a:t>
            </a:r>
          </a:p>
          <a:p>
            <a:r>
              <a:rPr lang="it-IT" sz="1200" b="0" i="0" kern="1200" dirty="0">
                <a:solidFill>
                  <a:schemeClr val="tx1"/>
                </a:solidFill>
                <a:effectLst/>
                <a:latin typeface="+mn-lt"/>
                <a:ea typeface="+mn-ea"/>
                <a:cs typeface="+mn-cs"/>
              </a:rPr>
              <a:t>12.</a:t>
            </a:r>
            <a:r>
              <a:rPr lang="en-US" sz="1200" b="0" i="0" kern="1200" dirty="0">
                <a:solidFill>
                  <a:schemeClr val="tx1"/>
                </a:solidFill>
                <a:effectLst/>
                <a:latin typeface="+mn-lt"/>
                <a:ea typeface="+mn-ea"/>
                <a:cs typeface="+mn-cs"/>
              </a:rPr>
              <a:t>Hibbert, Christopher. </a:t>
            </a:r>
            <a:r>
              <a:rPr lang="en-US" sz="1200" b="0" i="1" kern="1200" dirty="0">
                <a:solidFill>
                  <a:schemeClr val="tx1"/>
                </a:solidFill>
                <a:effectLst/>
                <a:latin typeface="+mn-lt"/>
                <a:ea typeface="+mn-ea"/>
                <a:cs typeface="+mn-cs"/>
              </a:rPr>
              <a:t>Garibaldi and his Enemies: The Clash of Arms and Personalities in the Making of Italy</a:t>
            </a:r>
            <a:r>
              <a:rPr lang="en-US" sz="1200" b="0" i="0" kern="1200" dirty="0">
                <a:solidFill>
                  <a:schemeClr val="tx1"/>
                </a:solidFill>
                <a:effectLst/>
                <a:latin typeface="+mn-lt"/>
                <a:ea typeface="+mn-ea"/>
                <a:cs typeface="+mn-cs"/>
              </a:rPr>
              <a:t>. Boston: Little, Brown and Company, 1966.</a:t>
            </a: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rPr>
              <a:t>Fig. 9: </a:t>
            </a:r>
            <a:r>
              <a:rPr lang="en-US" sz="1200" b="0" i="0" kern="1200" dirty="0">
                <a:solidFill>
                  <a:schemeClr val="tx1"/>
                </a:solidFill>
                <a:effectLst/>
                <a:latin typeface="+mn-lt"/>
                <a:ea typeface="+mn-ea"/>
                <a:cs typeface="+mn-cs"/>
              </a:rPr>
              <a:t>de </a:t>
            </a:r>
            <a:r>
              <a:rPr lang="en-US" sz="1200" b="0" i="0" kern="1200" dirty="0" err="1">
                <a:solidFill>
                  <a:schemeClr val="tx1"/>
                </a:solidFill>
                <a:effectLst/>
                <a:latin typeface="+mn-lt"/>
                <a:ea typeface="+mn-ea"/>
                <a:cs typeface="+mn-cs"/>
              </a:rPr>
              <a:t>Polnay</a:t>
            </a:r>
            <a:r>
              <a:rPr lang="en-US" sz="1200" b="0" i="0" kern="1200" dirty="0">
                <a:solidFill>
                  <a:schemeClr val="tx1"/>
                </a:solidFill>
                <a:effectLst/>
                <a:latin typeface="+mn-lt"/>
                <a:ea typeface="+mn-ea"/>
                <a:cs typeface="+mn-cs"/>
              </a:rPr>
              <a:t>, Peter. </a:t>
            </a:r>
            <a:r>
              <a:rPr lang="en-US" sz="1200" b="0" i="1" kern="1200" dirty="0">
                <a:solidFill>
                  <a:schemeClr val="tx1"/>
                </a:solidFill>
                <a:effectLst/>
                <a:latin typeface="+mn-lt"/>
                <a:ea typeface="+mn-ea"/>
                <a:cs typeface="+mn-cs"/>
              </a:rPr>
              <a:t>Garibaldi: The Legend and the Man</a:t>
            </a:r>
            <a:r>
              <a:rPr lang="en-US" sz="1200" b="0" i="0" kern="1200" dirty="0">
                <a:solidFill>
                  <a:schemeClr val="tx1"/>
                </a:solidFill>
                <a:effectLst/>
                <a:latin typeface="+mn-lt"/>
                <a:ea typeface="+mn-ea"/>
                <a:cs typeface="+mn-cs"/>
              </a:rPr>
              <a:t>. London: Hollis &amp; Carter, 1960.</a:t>
            </a:r>
          </a:p>
          <a:p>
            <a:endParaRPr lang="en-US" sz="1200" b="0" i="0" kern="1200" dirty="0">
              <a:solidFill>
                <a:schemeClr val="tx1"/>
              </a:solidFill>
              <a:effectLst/>
              <a:latin typeface="+mn-lt"/>
              <a:ea typeface="+mn-ea"/>
              <a:cs typeface="+mn-cs"/>
            </a:endParaRPr>
          </a:p>
          <a:p>
            <a:br>
              <a:rPr lang="en-US" dirty="0"/>
            </a:b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23</a:t>
            </a:fld>
            <a:endParaRPr lang="en-US"/>
          </a:p>
        </p:txBody>
      </p:sp>
    </p:spTree>
    <p:extLst>
      <p:ext uri="{BB962C8B-B14F-4D97-AF65-F5344CB8AC3E}">
        <p14:creationId xmlns:p14="http://schemas.microsoft.com/office/powerpoint/2010/main" val="1742902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13. Geoffrey Parker. 1996. </a:t>
            </a:r>
            <a:r>
              <a:rPr lang="en-US" sz="1200" b="0" i="1" kern="1200" dirty="0">
                <a:solidFill>
                  <a:schemeClr val="tx1"/>
                </a:solidFill>
                <a:effectLst/>
                <a:latin typeface="+mn-lt"/>
                <a:ea typeface="+mn-ea"/>
                <a:cs typeface="+mn-cs"/>
              </a:rPr>
              <a:t>The Military Revolution: Military Innovation and the Rise of the West, 1500-1800</a:t>
            </a:r>
            <a:r>
              <a:rPr lang="en-US" sz="1200" b="0" i="0" kern="1200" dirty="0">
                <a:solidFill>
                  <a:schemeClr val="tx1"/>
                </a:solidFill>
                <a:effectLst/>
                <a:latin typeface="+mn-lt"/>
                <a:ea typeface="+mn-ea"/>
                <a:cs typeface="+mn-cs"/>
              </a:rPr>
              <a:t>. Cambridge University Press.</a:t>
            </a:r>
          </a:p>
          <a:p>
            <a:r>
              <a:rPr lang="en-US" sz="1200" b="0" i="0" kern="1200" dirty="0">
                <a:solidFill>
                  <a:schemeClr val="tx1"/>
                </a:solidFill>
                <a:effectLst/>
                <a:latin typeface="+mn-lt"/>
                <a:ea typeface="+mn-ea"/>
                <a:cs typeface="+mn-cs"/>
              </a:rPr>
              <a:t>14. Jeremy Black, "A Military Revolution? A 1660–1792 Perspective," pp. 95–115, in Clifford J. Rogers, The Military Revolution Debate: Readings on the Military Transformation of Early Modern Europe (Boulder: Westview Press, 1995); and Michael Duffy, The Military Revolution and the State, 1500–1800 ([Exeter]: University of Exeter, 1980).</a:t>
            </a:r>
          </a:p>
          <a:p>
            <a:r>
              <a:rPr lang="en-US" sz="1200" b="0" i="0" kern="1200" dirty="0">
                <a:solidFill>
                  <a:schemeClr val="tx1"/>
                </a:solidFill>
                <a:effectLst/>
                <a:latin typeface="+mn-lt"/>
                <a:ea typeface="+mn-ea"/>
                <a:cs typeface="+mn-cs"/>
              </a:rPr>
              <a:t>15. Jacob, F. &amp; </a:t>
            </a:r>
            <a:r>
              <a:rPr lang="en-US" sz="1200" b="0" i="0" kern="1200" dirty="0" err="1">
                <a:solidFill>
                  <a:schemeClr val="tx1"/>
                </a:solidFill>
                <a:effectLst/>
                <a:latin typeface="+mn-lt"/>
                <a:ea typeface="+mn-ea"/>
                <a:cs typeface="+mn-cs"/>
              </a:rPr>
              <a:t>Visoni</a:t>
            </a:r>
            <a:r>
              <a:rPr lang="en-US" sz="1200" b="0" i="0" kern="1200" dirty="0">
                <a:solidFill>
                  <a:schemeClr val="tx1"/>
                </a:solidFill>
                <a:effectLst/>
                <a:latin typeface="+mn-lt"/>
                <a:ea typeface="+mn-ea"/>
                <a:cs typeface="+mn-cs"/>
              </a:rPr>
              <a:t>-Alonzo, G., </a:t>
            </a:r>
            <a:r>
              <a:rPr lang="en-US" sz="1200" b="0" i="1" kern="1200" dirty="0">
                <a:solidFill>
                  <a:schemeClr val="tx1"/>
                </a:solidFill>
                <a:effectLst/>
                <a:latin typeface="+mn-lt"/>
                <a:ea typeface="+mn-ea"/>
                <a:cs typeface="+mn-cs"/>
              </a:rPr>
              <a:t>The Military Revolution in Early Modern Europe, a Revision,</a:t>
            </a:r>
            <a:r>
              <a:rPr lang="en-US" sz="1200" b="0" i="0" kern="1200" dirty="0">
                <a:solidFill>
                  <a:schemeClr val="tx1"/>
                </a:solidFill>
                <a:effectLst/>
                <a:latin typeface="+mn-lt"/>
                <a:ea typeface="+mn-ea"/>
                <a:cs typeface="+mn-cs"/>
              </a:rPr>
              <a:t> (2016). </a:t>
            </a:r>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24</a:t>
            </a:fld>
            <a:endParaRPr lang="en-US"/>
          </a:p>
        </p:txBody>
      </p:sp>
    </p:spTree>
    <p:extLst>
      <p:ext uri="{BB962C8B-B14F-4D97-AF65-F5344CB8AC3E}">
        <p14:creationId xmlns:p14="http://schemas.microsoft.com/office/powerpoint/2010/main" val="2063733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Simon Pepper, “The Face of the Siege: Fortification, Tactics and Strategy in the Early Italian Wars,” In Italy and the European Powers: The Impact of War, 1500-1530, ed. Christine Shaw (Boston: Brill, 2006), 33-38. </a:t>
            </a:r>
          </a:p>
        </p:txBody>
      </p:sp>
      <p:sp>
        <p:nvSpPr>
          <p:cNvPr id="4" name="Slide Number Placeholder 3"/>
          <p:cNvSpPr>
            <a:spLocks noGrp="1"/>
          </p:cNvSpPr>
          <p:nvPr>
            <p:ph type="sldNum" sz="quarter" idx="5"/>
          </p:nvPr>
        </p:nvSpPr>
        <p:spPr/>
        <p:txBody>
          <a:bodyPr/>
          <a:lstStyle/>
          <a:p>
            <a:fld id="{FB7E7E85-16E3-4540-9E99-51449872C062}" type="slidenum">
              <a:rPr lang="en-US" smtClean="0"/>
              <a:t>25</a:t>
            </a:fld>
            <a:endParaRPr lang="en-US"/>
          </a:p>
        </p:txBody>
      </p:sp>
    </p:spTree>
    <p:extLst>
      <p:ext uri="{BB962C8B-B14F-4D97-AF65-F5344CB8AC3E}">
        <p14:creationId xmlns:p14="http://schemas.microsoft.com/office/powerpoint/2010/main" val="1123637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7E7E85-16E3-4540-9E99-51449872C062}" type="slidenum">
              <a:rPr lang="en-US" smtClean="0"/>
              <a:t>29</a:t>
            </a:fld>
            <a:endParaRPr lang="en-US"/>
          </a:p>
        </p:txBody>
      </p:sp>
    </p:spTree>
    <p:extLst>
      <p:ext uri="{BB962C8B-B14F-4D97-AF65-F5344CB8AC3E}">
        <p14:creationId xmlns:p14="http://schemas.microsoft.com/office/powerpoint/2010/main" val="3184043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C73BB37-B14D-400A-9007-2B3BC2DFD30E}"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588710509"/>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73BB37-B14D-400A-9007-2B3BC2DFD30E}"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63469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C73BB37-B14D-400A-9007-2B3BC2DFD30E}"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45883580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C73BB37-B14D-400A-9007-2B3BC2DFD30E}" type="datetimeFigureOut">
              <a:rPr lang="en-US" smtClean="0"/>
              <a:t>4/3/2020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496902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73BB37-B14D-400A-9007-2B3BC2DFD30E}" type="datetimeFigureOut">
              <a:rPr lang="en-US" smtClean="0"/>
              <a:t>4/3/2020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EE348B-A720-4793-88A4-3E1C9431A97D}"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86554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73BB37-B14D-400A-9007-2B3BC2DFD30E}" type="datetimeFigureOut">
              <a:rPr lang="en-US" smtClean="0"/>
              <a:t>4/3/2020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3298528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73BB37-B14D-400A-9007-2B3BC2DFD30E}" type="datetimeFigureOut">
              <a:rPr lang="en-US" smtClean="0"/>
              <a:t>4/3/2020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923471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C73BB37-B14D-400A-9007-2B3BC2DFD30E}" type="datetimeFigureOut">
              <a:rPr lang="en-US" smtClean="0"/>
              <a:t>4/3/2020</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31915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C73BB37-B14D-400A-9007-2B3BC2DFD30E}" type="datetimeFigureOut">
              <a:rPr lang="en-US" smtClean="0"/>
              <a:t>4/3/2020</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2036968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3BB37-B14D-400A-9007-2B3BC2DFD30E}"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072277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73BB37-B14D-400A-9007-2B3BC2DFD30E}" type="datetimeFigureOut">
              <a:rPr lang="en-US" smtClean="0"/>
              <a:t>4/3/2020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EE348B-A720-4793-88A4-3E1C9431A97D}" type="slidenum">
              <a:rPr lang="en-US" smtClean="0"/>
              <a:t>‹#›</a:t>
            </a:fld>
            <a:endParaRPr lang="en-US"/>
          </a:p>
        </p:txBody>
      </p:sp>
    </p:spTree>
    <p:extLst>
      <p:ext uri="{BB962C8B-B14F-4D97-AF65-F5344CB8AC3E}">
        <p14:creationId xmlns:p14="http://schemas.microsoft.com/office/powerpoint/2010/main" val="190133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C73BB37-B14D-400A-9007-2B3BC2DFD30E}" type="datetimeFigureOut">
              <a:rPr lang="en-US" smtClean="0"/>
              <a:t>4/3/2020</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68EE348B-A720-4793-88A4-3E1C9431A97D}" type="slidenum">
              <a:rPr lang="en-US" smtClean="0"/>
              <a:t>‹#›</a:t>
            </a:fld>
            <a:endParaRPr lang="en-US"/>
          </a:p>
        </p:txBody>
      </p:sp>
    </p:spTree>
    <p:extLst>
      <p:ext uri="{BB962C8B-B14F-4D97-AF65-F5344CB8AC3E}">
        <p14:creationId xmlns:p14="http://schemas.microsoft.com/office/powerpoint/2010/main" val="392970934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timemaps.com/history/italy-1837ad/"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2916-2375-4630-8A10-86C63EB6753E}"/>
              </a:ext>
            </a:extLst>
          </p:cNvPr>
          <p:cNvSpPr>
            <a:spLocks noGrp="1"/>
          </p:cNvSpPr>
          <p:nvPr>
            <p:ph type="ctrTitle"/>
          </p:nvPr>
        </p:nvSpPr>
        <p:spPr/>
        <p:txBody>
          <a:bodyPr/>
          <a:lstStyle/>
          <a:p>
            <a:r>
              <a:rPr lang="en-US" dirty="0"/>
              <a:t>The 1848 Revolutions:</a:t>
            </a:r>
            <a:br>
              <a:rPr lang="en-US" dirty="0"/>
            </a:br>
            <a:r>
              <a:rPr lang="en-US" dirty="0"/>
              <a:t>Italian city states	</a:t>
            </a:r>
          </a:p>
        </p:txBody>
      </p:sp>
      <p:sp>
        <p:nvSpPr>
          <p:cNvPr id="3" name="Subtitle 2">
            <a:extLst>
              <a:ext uri="{FF2B5EF4-FFF2-40B4-BE49-F238E27FC236}">
                <a16:creationId xmlns:a16="http://schemas.microsoft.com/office/drawing/2014/main" id="{273E1AFE-0F41-4AFF-A375-46766F77CD1E}"/>
              </a:ext>
            </a:extLst>
          </p:cNvPr>
          <p:cNvSpPr>
            <a:spLocks noGrp="1"/>
          </p:cNvSpPr>
          <p:nvPr>
            <p:ph type="subTitle" idx="1"/>
          </p:nvPr>
        </p:nvSpPr>
        <p:spPr>
          <a:xfrm>
            <a:off x="2695194" y="4352544"/>
            <a:ext cx="6801612" cy="1923898"/>
          </a:xfrm>
        </p:spPr>
        <p:txBody>
          <a:bodyPr>
            <a:normAutofit/>
          </a:bodyPr>
          <a:lstStyle/>
          <a:p>
            <a:r>
              <a:rPr lang="en-US" dirty="0"/>
              <a:t>“The Springtime of the Peoples”</a:t>
            </a:r>
          </a:p>
        </p:txBody>
      </p:sp>
    </p:spTree>
    <p:extLst>
      <p:ext uri="{BB962C8B-B14F-4D97-AF65-F5344CB8AC3E}">
        <p14:creationId xmlns:p14="http://schemas.microsoft.com/office/powerpoint/2010/main" val="2076337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5E9E-F4F9-4121-A1C5-7ED09EA8A46A}"/>
              </a:ext>
            </a:extLst>
          </p:cNvPr>
          <p:cNvSpPr>
            <a:spLocks noGrp="1"/>
          </p:cNvSpPr>
          <p:nvPr>
            <p:ph type="title"/>
          </p:nvPr>
        </p:nvSpPr>
        <p:spPr>
          <a:xfrm>
            <a:off x="838200" y="205962"/>
            <a:ext cx="9692640" cy="1325562"/>
          </a:xfrm>
        </p:spPr>
        <p:txBody>
          <a:bodyPr/>
          <a:lstStyle/>
          <a:p>
            <a:r>
              <a:rPr lang="en-US" dirty="0"/>
              <a:t>Key concepts</a:t>
            </a:r>
          </a:p>
        </p:txBody>
      </p:sp>
      <p:sp>
        <p:nvSpPr>
          <p:cNvPr id="3" name="Content Placeholder 2">
            <a:extLst>
              <a:ext uri="{FF2B5EF4-FFF2-40B4-BE49-F238E27FC236}">
                <a16:creationId xmlns:a16="http://schemas.microsoft.com/office/drawing/2014/main" id="{81A09937-750A-4F98-BF30-06C7D06C99C1}"/>
              </a:ext>
            </a:extLst>
          </p:cNvPr>
          <p:cNvSpPr>
            <a:spLocks noGrp="1"/>
          </p:cNvSpPr>
          <p:nvPr>
            <p:ph idx="1"/>
          </p:nvPr>
        </p:nvSpPr>
        <p:spPr>
          <a:xfrm>
            <a:off x="639192" y="1690688"/>
            <a:ext cx="10714608" cy="4486275"/>
          </a:xfrm>
        </p:spPr>
        <p:txBody>
          <a:bodyPr>
            <a:noAutofit/>
          </a:bodyPr>
          <a:lstStyle/>
          <a:p>
            <a:r>
              <a:rPr lang="en-US" sz="2100" b="1" dirty="0"/>
              <a:t>Nationalism: </a:t>
            </a:r>
            <a:r>
              <a:rPr lang="en-US" sz="2100" dirty="0"/>
              <a:t>the pursuit-through argument or other activity-of a set of rights for the self-defined members of the nation, including, at a minimum, territorial autonomy or sovereignty:</a:t>
            </a:r>
          </a:p>
          <a:p>
            <a:pPr lvl="1"/>
            <a:r>
              <a:rPr lang="en-US" sz="2100" dirty="0"/>
              <a:t>(1) defines the territorial boundaries that the nation has a right to control and;</a:t>
            </a:r>
          </a:p>
          <a:p>
            <a:pPr lvl="1"/>
            <a:r>
              <a:rPr lang="en-US" sz="2100" dirty="0"/>
              <a:t>(2) the membership boundaries of the population that makes up the nation-the group that deserves this territorial control and that is entitled to the supreme loyalty.</a:t>
            </a:r>
            <a:r>
              <a:rPr lang="en-US" sz="2100" baseline="30000" dirty="0"/>
              <a:t>1</a:t>
            </a:r>
          </a:p>
          <a:p>
            <a:r>
              <a:rPr lang="en-US" sz="2100" b="1" dirty="0"/>
              <a:t>Liberalism</a:t>
            </a:r>
            <a:r>
              <a:rPr lang="en-US" sz="2100" dirty="0"/>
              <a:t>: the group which wishes to alter existing institutions with the view of increasing popular power.</a:t>
            </a:r>
          </a:p>
          <a:p>
            <a:r>
              <a:rPr lang="en-US" sz="2100" b="1" dirty="0"/>
              <a:t>Conservatism: </a:t>
            </a:r>
            <a:r>
              <a:rPr lang="en-US" sz="2100" dirty="0"/>
              <a:t>adheres to tradition, hierarchy; preserves religious institutions. The monarch, the aristocracy, and the military retain most of the power.</a:t>
            </a:r>
            <a:r>
              <a:rPr lang="en-US" sz="2100" baseline="30000" dirty="0"/>
              <a:t>2</a:t>
            </a:r>
            <a:endParaRPr lang="en-US" sz="1900" baseline="30000" dirty="0"/>
          </a:p>
          <a:p>
            <a:r>
              <a:rPr lang="en-US" sz="2100" b="1" dirty="0"/>
              <a:t>coup </a:t>
            </a:r>
            <a:r>
              <a:rPr lang="en-US" sz="2100" b="1" dirty="0" err="1"/>
              <a:t>d'etat</a:t>
            </a:r>
            <a:r>
              <a:rPr lang="en-US" sz="2100" b="1" dirty="0"/>
              <a:t>:  </a:t>
            </a:r>
            <a:r>
              <a:rPr lang="en-US" sz="2100" dirty="0"/>
              <a:t>the forcible removal of an existing government from power through violence. </a:t>
            </a:r>
          </a:p>
          <a:p>
            <a:r>
              <a:rPr lang="en-US" sz="2100" b="1" dirty="0"/>
              <a:t>Principle of Legitimacy</a:t>
            </a:r>
            <a:r>
              <a:rPr lang="en-US" sz="2100" dirty="0"/>
              <a:t>: idea that after the Napoleonic wars, peace could best be reestablished in Europe by restoring legitimate monarchs who would preserve traditional</a:t>
            </a:r>
          </a:p>
        </p:txBody>
      </p:sp>
    </p:spTree>
    <p:extLst>
      <p:ext uri="{BB962C8B-B14F-4D97-AF65-F5344CB8AC3E}">
        <p14:creationId xmlns:p14="http://schemas.microsoft.com/office/powerpoint/2010/main" val="18583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C9434-0825-4CAC-8F99-A9BD35F1B02B}"/>
              </a:ext>
            </a:extLst>
          </p:cNvPr>
          <p:cNvSpPr>
            <a:spLocks noGrp="1"/>
          </p:cNvSpPr>
          <p:nvPr>
            <p:ph type="title"/>
          </p:nvPr>
        </p:nvSpPr>
        <p:spPr>
          <a:xfrm>
            <a:off x="2231136" y="405399"/>
            <a:ext cx="7729728" cy="1188720"/>
          </a:xfrm>
        </p:spPr>
        <p:txBody>
          <a:bodyPr/>
          <a:lstStyle/>
          <a:p>
            <a:r>
              <a:rPr lang="en-US" dirty="0"/>
              <a:t>Significant Causes</a:t>
            </a:r>
          </a:p>
        </p:txBody>
      </p:sp>
      <p:sp>
        <p:nvSpPr>
          <p:cNvPr id="3" name="Content Placeholder 2">
            <a:extLst>
              <a:ext uri="{FF2B5EF4-FFF2-40B4-BE49-F238E27FC236}">
                <a16:creationId xmlns:a16="http://schemas.microsoft.com/office/drawing/2014/main" id="{195F4C03-CF23-4B65-B968-89E60FA46149}"/>
              </a:ext>
            </a:extLst>
          </p:cNvPr>
          <p:cNvSpPr>
            <a:spLocks noGrp="1"/>
          </p:cNvSpPr>
          <p:nvPr>
            <p:ph idx="1"/>
          </p:nvPr>
        </p:nvSpPr>
        <p:spPr>
          <a:xfrm>
            <a:off x="834500" y="2024110"/>
            <a:ext cx="10573305" cy="3715918"/>
          </a:xfrm>
        </p:spPr>
        <p:txBody>
          <a:bodyPr>
            <a:noAutofit/>
          </a:bodyPr>
          <a:lstStyle/>
          <a:p>
            <a:pPr marL="0" indent="0">
              <a:buNone/>
            </a:pPr>
            <a:r>
              <a:rPr lang="en-US" sz="2300" b="1" u="sng" dirty="0"/>
              <a:t>Causes of the 1848 Italian Revolution</a:t>
            </a:r>
          </a:p>
          <a:p>
            <a:r>
              <a:rPr lang="en-US" sz="2300" dirty="0"/>
              <a:t>The following led Italian revolutionaries to stage revolution in order to drive out the Austrians: </a:t>
            </a:r>
          </a:p>
          <a:p>
            <a:pPr lvl="1"/>
            <a:r>
              <a:rPr lang="en-US" sz="2300" dirty="0"/>
              <a:t>1. The conservative leadership of Italian monarchs (and later the Austrian Empire)</a:t>
            </a:r>
          </a:p>
          <a:p>
            <a:pPr lvl="1"/>
            <a:r>
              <a:rPr lang="en-US" sz="2300" dirty="0"/>
              <a:t>2. The redrawing of Italian boundaries by the Congress of Vienna</a:t>
            </a:r>
          </a:p>
          <a:p>
            <a:pPr lvl="1"/>
            <a:r>
              <a:rPr lang="en-US" sz="2300" dirty="0"/>
              <a:t>3. Nationalism: The desire for independence from foreign rule (Austrian Empire)</a:t>
            </a:r>
          </a:p>
          <a:p>
            <a:endParaRPr lang="en-US" sz="2300" dirty="0"/>
          </a:p>
        </p:txBody>
      </p:sp>
    </p:spTree>
    <p:extLst>
      <p:ext uri="{BB962C8B-B14F-4D97-AF65-F5344CB8AC3E}">
        <p14:creationId xmlns:p14="http://schemas.microsoft.com/office/powerpoint/2010/main" val="2667171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The Springtime of the Peoples</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511277" y="1474839"/>
            <a:ext cx="11257936" cy="5122606"/>
          </a:xfrm>
        </p:spPr>
        <p:txBody>
          <a:bodyPr>
            <a:noAutofit/>
          </a:bodyPr>
          <a:lstStyle/>
          <a:p>
            <a:pPr marL="0" indent="0">
              <a:buNone/>
            </a:pPr>
            <a:r>
              <a:rPr lang="en-US" sz="2300" b="1" u="sng" dirty="0"/>
              <a:t>The European Revolutions of 1848</a:t>
            </a:r>
          </a:p>
          <a:p>
            <a:r>
              <a:rPr lang="en-US" sz="2300" dirty="0"/>
              <a:t>A series of political upheavals throughout the European continent</a:t>
            </a:r>
          </a:p>
          <a:p>
            <a:r>
              <a:rPr lang="en-US" sz="2300" dirty="0"/>
              <a:t>After the French Revolution and Napoleon, another rebellion in France takes place in 1830 </a:t>
            </a:r>
          </a:p>
          <a:p>
            <a:pPr lvl="1"/>
            <a:r>
              <a:rPr lang="en-US" sz="2300" dirty="0"/>
              <a:t>As news spread, revolutions broke out in other parts of Italy, Prussia, Austria and the German Confederation – driven by nationalism (not liberalism like French Revolution) </a:t>
            </a:r>
          </a:p>
          <a:p>
            <a:r>
              <a:rPr lang="en-US" sz="2300" dirty="0"/>
              <a:t>Problem: internal divisions based on nationalism and on a radical/liberal split soon weakened the revolutionaries</a:t>
            </a:r>
          </a:p>
          <a:p>
            <a:r>
              <a:rPr lang="en-US" sz="2300" dirty="0"/>
              <a:t>By 1852 conservatives had taken advantage of the weaknesses and regained power. </a:t>
            </a:r>
          </a:p>
          <a:p>
            <a:pPr lvl="1"/>
            <a:r>
              <a:rPr lang="en-US" sz="2300" dirty="0"/>
              <a:t>In France, Napoleon Bonaparte’s nephew, Louis Napoleon took power in a coup </a:t>
            </a:r>
            <a:r>
              <a:rPr lang="en-US" sz="2300" dirty="0" err="1"/>
              <a:t>d'etat</a:t>
            </a:r>
            <a:endParaRPr lang="en-US" sz="2300" dirty="0"/>
          </a:p>
          <a:p>
            <a:r>
              <a:rPr lang="en-US" sz="2300" dirty="0"/>
              <a:t>While the immediate political effects of the revolutions were a failure, the long-term impacts of the events were far-reaching</a:t>
            </a:r>
          </a:p>
        </p:txBody>
      </p:sp>
    </p:spTree>
    <p:extLst>
      <p:ext uri="{BB962C8B-B14F-4D97-AF65-F5344CB8AC3E}">
        <p14:creationId xmlns:p14="http://schemas.microsoft.com/office/powerpoint/2010/main" val="1596540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The Springtime of the Peoples</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378111" y="1640714"/>
            <a:ext cx="11257936" cy="5122606"/>
          </a:xfrm>
        </p:spPr>
        <p:txBody>
          <a:bodyPr>
            <a:noAutofit/>
          </a:bodyPr>
          <a:lstStyle/>
          <a:p>
            <a:pPr marL="0" indent="0">
              <a:buNone/>
            </a:pPr>
            <a:r>
              <a:rPr lang="en-US" sz="2100" b="1" u="sng" dirty="0"/>
              <a:t>The Italian Wars of Independence </a:t>
            </a:r>
          </a:p>
          <a:p>
            <a:r>
              <a:rPr lang="en-US" sz="2100" dirty="0"/>
              <a:t>France, Spain, the Holy Roman Empire, and various states in the Italian Peninsula fought intermittently from 1494 to 1559</a:t>
            </a:r>
          </a:p>
          <a:p>
            <a:pPr lvl="1"/>
            <a:r>
              <a:rPr lang="en-US" sz="2100" dirty="0"/>
              <a:t>The Italian Wars began in 1494, when the armies of France invaded Italy with the goal of conquering Naples. </a:t>
            </a:r>
          </a:p>
          <a:p>
            <a:r>
              <a:rPr lang="en-US" sz="2100" dirty="0"/>
              <a:t>The situation regarding political legitimacy in Europe at the time was very chaotic</a:t>
            </a:r>
          </a:p>
          <a:p>
            <a:r>
              <a:rPr lang="en-US" sz="2100" dirty="0"/>
              <a:t>Rulers often claimed rightful rule over territories through tenuous links. </a:t>
            </a:r>
          </a:p>
          <a:p>
            <a:pPr lvl="1"/>
            <a:r>
              <a:rPr lang="en-US" sz="2100" dirty="0"/>
              <a:t>When the French invaded Italy in 1494, for example, King Charles VIII claimed the right to rule Naples through his grandfather’s brother-in-law.</a:t>
            </a:r>
          </a:p>
          <a:p>
            <a:r>
              <a:rPr lang="en-US" sz="2100" dirty="0"/>
              <a:t>The early years of the Italian Wars brought multiple, conflicting views of legitimacy into contact with each other.</a:t>
            </a:r>
            <a:r>
              <a:rPr lang="en-US" sz="2100" baseline="30000" dirty="0"/>
              <a:t>3</a:t>
            </a:r>
          </a:p>
        </p:txBody>
      </p:sp>
    </p:spTree>
    <p:extLst>
      <p:ext uri="{BB962C8B-B14F-4D97-AF65-F5344CB8AC3E}">
        <p14:creationId xmlns:p14="http://schemas.microsoft.com/office/powerpoint/2010/main" val="209919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E0839-395C-405C-BC63-42B449EA6B96}"/>
              </a:ext>
            </a:extLst>
          </p:cNvPr>
          <p:cNvSpPr>
            <a:spLocks noGrp="1"/>
          </p:cNvSpPr>
          <p:nvPr>
            <p:ph type="title"/>
          </p:nvPr>
        </p:nvSpPr>
        <p:spPr>
          <a:xfrm>
            <a:off x="2231136" y="123187"/>
            <a:ext cx="7729728" cy="1188720"/>
          </a:xfrm>
        </p:spPr>
        <p:txBody>
          <a:bodyPr/>
          <a:lstStyle/>
          <a:p>
            <a:r>
              <a:rPr lang="en-US" dirty="0"/>
              <a:t>The age of Metternich</a:t>
            </a:r>
          </a:p>
        </p:txBody>
      </p:sp>
      <p:sp>
        <p:nvSpPr>
          <p:cNvPr id="3" name="Content Placeholder 2">
            <a:extLst>
              <a:ext uri="{FF2B5EF4-FFF2-40B4-BE49-F238E27FC236}">
                <a16:creationId xmlns:a16="http://schemas.microsoft.com/office/drawing/2014/main" id="{152066AA-841B-410E-A43B-E6A66865F531}"/>
              </a:ext>
            </a:extLst>
          </p:cNvPr>
          <p:cNvSpPr>
            <a:spLocks noGrp="1"/>
          </p:cNvSpPr>
          <p:nvPr>
            <p:ph idx="1"/>
          </p:nvPr>
        </p:nvSpPr>
        <p:spPr>
          <a:xfrm>
            <a:off x="3497802" y="1386496"/>
            <a:ext cx="8694198" cy="5376530"/>
          </a:xfrm>
        </p:spPr>
        <p:txBody>
          <a:bodyPr>
            <a:noAutofit/>
          </a:bodyPr>
          <a:lstStyle/>
          <a:p>
            <a:pPr marL="0" indent="0">
              <a:buNone/>
            </a:pPr>
            <a:r>
              <a:rPr lang="en-US" sz="2000" b="1" u="sng" dirty="0"/>
              <a:t>Klemens von Metternich</a:t>
            </a:r>
          </a:p>
          <a:p>
            <a:r>
              <a:rPr lang="en-US" sz="2000" dirty="0"/>
              <a:t>Led the Congress of Vienna </a:t>
            </a:r>
          </a:p>
          <a:p>
            <a:r>
              <a:rPr lang="en-US" sz="2000" dirty="0"/>
              <a:t>Dedicated conservative:  goal was to maintain the balance of power by resisting Russian expansion in Central Europe and Ottoman Empire</a:t>
            </a:r>
          </a:p>
          <a:p>
            <a:pPr lvl="1"/>
            <a:r>
              <a:rPr lang="en-US" sz="2000" dirty="0"/>
              <a:t>Only proper form of government was an absolute monarchy: </a:t>
            </a:r>
          </a:p>
          <a:p>
            <a:pPr lvl="2"/>
            <a:r>
              <a:rPr lang="en-US" sz="2000" dirty="0"/>
              <a:t>Liberalism = legalized revolution </a:t>
            </a:r>
          </a:p>
          <a:p>
            <a:pPr lvl="2"/>
            <a:r>
              <a:rPr lang="en-US" sz="2000" dirty="0"/>
              <a:t>Championed the principle of legitimacy </a:t>
            </a:r>
          </a:p>
          <a:p>
            <a:pPr lvl="2"/>
            <a:r>
              <a:rPr lang="en-US" sz="2000" dirty="0"/>
              <a:t>Wanted to prevent the breakup of the Austrian Empire by crushing nationalist revolts in Austrian north Italy and German states = successful </a:t>
            </a:r>
          </a:p>
          <a:p>
            <a:pPr lvl="2"/>
            <a:r>
              <a:rPr lang="en-US" sz="2000" dirty="0"/>
              <a:t>Carlsbad Decrees of 1819: used strict censorship of education, press and speech to repress revolutionary and liberal concepts. </a:t>
            </a:r>
          </a:p>
          <a:p>
            <a:pPr lvl="3"/>
            <a:r>
              <a:rPr lang="en-US" sz="2000" dirty="0"/>
              <a:t>Known as the man who prevented Austria and the rest of central Europe from "developing along normal liberal and constitutional lines.”</a:t>
            </a:r>
            <a:r>
              <a:rPr lang="en-US" sz="2000" baseline="30000" dirty="0"/>
              <a:t>4</a:t>
            </a:r>
          </a:p>
        </p:txBody>
      </p:sp>
      <p:sp>
        <p:nvSpPr>
          <p:cNvPr id="4" name="TextBox 3">
            <a:extLst>
              <a:ext uri="{FF2B5EF4-FFF2-40B4-BE49-F238E27FC236}">
                <a16:creationId xmlns:a16="http://schemas.microsoft.com/office/drawing/2014/main" id="{C2B30EA2-A96B-4183-8DDA-88BC54DAECDC}"/>
              </a:ext>
            </a:extLst>
          </p:cNvPr>
          <p:cNvSpPr txBox="1"/>
          <p:nvPr/>
        </p:nvSpPr>
        <p:spPr>
          <a:xfrm>
            <a:off x="133716" y="5151039"/>
            <a:ext cx="3364086" cy="938719"/>
          </a:xfrm>
          <a:prstGeom prst="rect">
            <a:avLst/>
          </a:prstGeom>
          <a:noFill/>
        </p:spPr>
        <p:txBody>
          <a:bodyPr wrap="square" rtlCol="0">
            <a:spAutoFit/>
          </a:bodyPr>
          <a:lstStyle/>
          <a:p>
            <a:r>
              <a:rPr lang="en-US" sz="1100" dirty="0"/>
              <a:t>Fig. 4: Metternich was the Foreign Minister and Chancellor of State for the Austrian Empire. He controlled the Habsburg Monarchy's foreign policy and influenced European politics for four decades (1809-1848).</a:t>
            </a:r>
          </a:p>
        </p:txBody>
      </p:sp>
      <p:pic>
        <p:nvPicPr>
          <p:cNvPr id="3076" name="Picture 4" descr="Prince Klemens von Metternich 1773-1859">
            <a:extLst>
              <a:ext uri="{FF2B5EF4-FFF2-40B4-BE49-F238E27FC236}">
                <a16:creationId xmlns:a16="http://schemas.microsoft.com/office/drawing/2014/main" id="{C7DFD67F-3A63-41AD-88F5-779FD14B4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716" y="2750500"/>
            <a:ext cx="3364086" cy="23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3134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959C6-4992-4E96-BAF8-674D8CFF9B93}"/>
              </a:ext>
            </a:extLst>
          </p:cNvPr>
          <p:cNvSpPr>
            <a:spLocks noGrp="1"/>
          </p:cNvSpPr>
          <p:nvPr>
            <p:ph type="title"/>
          </p:nvPr>
        </p:nvSpPr>
        <p:spPr>
          <a:xfrm>
            <a:off x="2231136" y="218967"/>
            <a:ext cx="7729728" cy="1188720"/>
          </a:xfrm>
        </p:spPr>
        <p:txBody>
          <a:bodyPr/>
          <a:lstStyle/>
          <a:p>
            <a:r>
              <a:rPr lang="en-US" dirty="0"/>
              <a:t>Cause #1: conservative domination </a:t>
            </a:r>
          </a:p>
        </p:txBody>
      </p:sp>
      <p:sp>
        <p:nvSpPr>
          <p:cNvPr id="3" name="Content Placeholder 2">
            <a:extLst>
              <a:ext uri="{FF2B5EF4-FFF2-40B4-BE49-F238E27FC236}">
                <a16:creationId xmlns:a16="http://schemas.microsoft.com/office/drawing/2014/main" id="{E4F56BDB-EE6C-424C-890F-5B8DF9236278}"/>
              </a:ext>
            </a:extLst>
          </p:cNvPr>
          <p:cNvSpPr>
            <a:spLocks noGrp="1"/>
          </p:cNvSpPr>
          <p:nvPr>
            <p:ph idx="1"/>
          </p:nvPr>
        </p:nvSpPr>
        <p:spPr>
          <a:xfrm>
            <a:off x="319597" y="1695635"/>
            <a:ext cx="11585358" cy="4943397"/>
          </a:xfrm>
        </p:spPr>
        <p:txBody>
          <a:bodyPr>
            <a:normAutofit/>
          </a:bodyPr>
          <a:lstStyle/>
          <a:p>
            <a:pPr marL="0" indent="0">
              <a:buNone/>
            </a:pPr>
            <a:r>
              <a:rPr lang="en-US" sz="2200" b="1" u="sng" dirty="0"/>
              <a:t>Conservatism</a:t>
            </a:r>
          </a:p>
          <a:p>
            <a:r>
              <a:rPr lang="en-US" sz="2200" dirty="0"/>
              <a:t>In 1790 Edmund Burke wrote </a:t>
            </a:r>
            <a:r>
              <a:rPr lang="en-US" sz="2200" i="1" dirty="0"/>
              <a:t>Reflections on the Revolution in France </a:t>
            </a:r>
            <a:r>
              <a:rPr lang="en-US" sz="2200" dirty="0"/>
              <a:t>in reaction to the French Revolution</a:t>
            </a:r>
          </a:p>
          <a:p>
            <a:pPr lvl="1"/>
            <a:r>
              <a:rPr lang="en-US" sz="2200" dirty="0"/>
              <a:t>Believed that society was a contract</a:t>
            </a:r>
          </a:p>
          <a:p>
            <a:pPr lvl="1"/>
            <a:r>
              <a:rPr lang="en-US" sz="2200" dirty="0"/>
              <a:t>Advised against the violent overthrow of a government by revolution</a:t>
            </a:r>
          </a:p>
          <a:p>
            <a:r>
              <a:rPr lang="en-US" sz="2200" dirty="0"/>
              <a:t>Favored obedience to political authority</a:t>
            </a:r>
          </a:p>
          <a:p>
            <a:r>
              <a:rPr lang="en-US" sz="2200" dirty="0"/>
              <a:t>Believed that organized religion was crucial to social order</a:t>
            </a:r>
          </a:p>
          <a:p>
            <a:r>
              <a:rPr lang="en-US" sz="2200" dirty="0"/>
              <a:t>Hated revolutionary upheavals</a:t>
            </a:r>
          </a:p>
          <a:p>
            <a:r>
              <a:rPr lang="en-US" sz="2200" dirty="0"/>
              <a:t>Against representative governments: </a:t>
            </a:r>
          </a:p>
          <a:p>
            <a:pPr lvl="1"/>
            <a:r>
              <a:rPr lang="en-US" sz="2200" dirty="0"/>
              <a:t>Community takes precedence over individual rights</a:t>
            </a:r>
          </a:p>
          <a:p>
            <a:pPr lvl="1"/>
            <a:r>
              <a:rPr lang="en-US" sz="2200" dirty="0"/>
              <a:t>Tradition remained the best guide for order</a:t>
            </a:r>
          </a:p>
        </p:txBody>
      </p:sp>
    </p:spTree>
    <p:extLst>
      <p:ext uri="{BB962C8B-B14F-4D97-AF65-F5344CB8AC3E}">
        <p14:creationId xmlns:p14="http://schemas.microsoft.com/office/powerpoint/2010/main" val="4278397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E0839-395C-405C-BC63-42B449EA6B96}"/>
              </a:ext>
            </a:extLst>
          </p:cNvPr>
          <p:cNvSpPr>
            <a:spLocks noGrp="1"/>
          </p:cNvSpPr>
          <p:nvPr>
            <p:ph type="title"/>
          </p:nvPr>
        </p:nvSpPr>
        <p:spPr>
          <a:xfrm>
            <a:off x="2231136" y="197776"/>
            <a:ext cx="7729728" cy="1188720"/>
          </a:xfrm>
        </p:spPr>
        <p:txBody>
          <a:bodyPr/>
          <a:lstStyle/>
          <a:p>
            <a:r>
              <a:rPr lang="en-US" dirty="0"/>
              <a:t>the congress of Vienna</a:t>
            </a:r>
          </a:p>
        </p:txBody>
      </p:sp>
      <p:sp>
        <p:nvSpPr>
          <p:cNvPr id="3" name="Content Placeholder 2">
            <a:extLst>
              <a:ext uri="{FF2B5EF4-FFF2-40B4-BE49-F238E27FC236}">
                <a16:creationId xmlns:a16="http://schemas.microsoft.com/office/drawing/2014/main" id="{152066AA-841B-410E-A43B-E6A66865F531}"/>
              </a:ext>
            </a:extLst>
          </p:cNvPr>
          <p:cNvSpPr>
            <a:spLocks noGrp="1"/>
          </p:cNvSpPr>
          <p:nvPr>
            <p:ph idx="1"/>
          </p:nvPr>
        </p:nvSpPr>
        <p:spPr>
          <a:xfrm>
            <a:off x="266331" y="1704513"/>
            <a:ext cx="11694852" cy="4955711"/>
          </a:xfrm>
        </p:spPr>
        <p:txBody>
          <a:bodyPr>
            <a:noAutofit/>
          </a:bodyPr>
          <a:lstStyle/>
          <a:p>
            <a:pPr marL="0" indent="0">
              <a:buNone/>
            </a:pPr>
            <a:r>
              <a:rPr lang="en-US" sz="2300" b="1" u="sng" dirty="0"/>
              <a:t>The Congress of Vienna</a:t>
            </a:r>
          </a:p>
          <a:p>
            <a:r>
              <a:rPr lang="en-US" sz="2300" dirty="0"/>
              <a:t>Desire to contain revolution and revolutionary forces </a:t>
            </a:r>
          </a:p>
          <a:p>
            <a:pPr lvl="1"/>
            <a:r>
              <a:rPr lang="en-US" sz="2300" dirty="0"/>
              <a:t>The immediate response to the defeat of Napoleon after the French Revolution and Napoleonic Wars</a:t>
            </a:r>
          </a:p>
          <a:p>
            <a:r>
              <a:rPr lang="en-US" sz="2300" dirty="0"/>
              <a:t>Four major enemies came together: GB, Austria, Prussia, and Russia to defeat France and ensure peace</a:t>
            </a:r>
          </a:p>
          <a:p>
            <a:r>
              <a:rPr lang="en-US" sz="2300" dirty="0"/>
              <a:t>Led by Metternich who believed it was necessary to restore legitimate monarchs who would preserve traditional institutions </a:t>
            </a:r>
          </a:p>
          <a:p>
            <a:pPr lvl="1"/>
            <a:r>
              <a:rPr lang="en-US" sz="2300" dirty="0"/>
              <a:t>Believed it was the Congress’ right to intervene in any revolution</a:t>
            </a:r>
          </a:p>
          <a:p>
            <a:pPr lvl="1"/>
            <a:endParaRPr lang="en-US" sz="2300" dirty="0"/>
          </a:p>
        </p:txBody>
      </p:sp>
    </p:spTree>
    <p:extLst>
      <p:ext uri="{BB962C8B-B14F-4D97-AF65-F5344CB8AC3E}">
        <p14:creationId xmlns:p14="http://schemas.microsoft.com/office/powerpoint/2010/main" val="2397819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Cause #2: new European borders</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5299968" y="1474838"/>
            <a:ext cx="6892031" cy="5383161"/>
          </a:xfrm>
        </p:spPr>
        <p:txBody>
          <a:bodyPr>
            <a:noAutofit/>
          </a:bodyPr>
          <a:lstStyle/>
          <a:p>
            <a:pPr marL="0" indent="0">
              <a:buNone/>
            </a:pPr>
            <a:r>
              <a:rPr lang="en-US" sz="2200" b="1" u="sng" dirty="0"/>
              <a:t>Italian-City States in 1848</a:t>
            </a:r>
          </a:p>
          <a:p>
            <a:r>
              <a:rPr lang="en-US" sz="2200" dirty="0"/>
              <a:t>Italy was not a unified country, and was divided into many states</a:t>
            </a:r>
          </a:p>
          <a:p>
            <a:r>
              <a:rPr lang="en-US" sz="2200" dirty="0"/>
              <a:t>To make sure no one power dominated Europe, the Congress of Vienna redrew the map:</a:t>
            </a:r>
          </a:p>
          <a:p>
            <a:pPr lvl="1"/>
            <a:r>
              <a:rPr lang="en-US" sz="2200" dirty="0"/>
              <a:t>This included new boundaries in Italy</a:t>
            </a:r>
          </a:p>
          <a:p>
            <a:pPr lvl="2"/>
            <a:r>
              <a:rPr lang="en-US" sz="2200" dirty="0"/>
              <a:t>The Congress created nine new states in Italy, including Piedmont (part of the Kingdom of Sardinia) </a:t>
            </a:r>
          </a:p>
          <a:p>
            <a:pPr lvl="1"/>
            <a:r>
              <a:rPr lang="en-US" sz="2200" dirty="0"/>
              <a:t>Congress of Vienna gives Northern Italy to the Austrian Empire</a:t>
            </a:r>
          </a:p>
          <a:p>
            <a:r>
              <a:rPr lang="en-US" sz="2200" dirty="0"/>
              <a:t>When revolts broke out in Italy, Metternich viewed it as a threat to Austrian domination of the peninsula.</a:t>
            </a:r>
          </a:p>
          <a:p>
            <a:endParaRPr lang="en-US" sz="2200" dirty="0"/>
          </a:p>
        </p:txBody>
      </p:sp>
      <p:pic>
        <p:nvPicPr>
          <p:cNvPr id="5122" name="Picture 2" descr="Image result for italian city states map 1840">
            <a:extLst>
              <a:ext uri="{FF2B5EF4-FFF2-40B4-BE49-F238E27FC236}">
                <a16:creationId xmlns:a16="http://schemas.microsoft.com/office/drawing/2014/main" id="{4FF91490-7469-4BC9-A1FD-FECDA10F02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787" y="1665546"/>
            <a:ext cx="4762500" cy="447675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938C872-AD6C-4D05-A860-7C775A0CE4A6}"/>
              </a:ext>
            </a:extLst>
          </p:cNvPr>
          <p:cNvSpPr txBox="1"/>
          <p:nvPr/>
        </p:nvSpPr>
        <p:spPr>
          <a:xfrm>
            <a:off x="536927" y="6210624"/>
            <a:ext cx="4855535" cy="246221"/>
          </a:xfrm>
          <a:prstGeom prst="rect">
            <a:avLst/>
          </a:prstGeom>
          <a:noFill/>
        </p:spPr>
        <p:txBody>
          <a:bodyPr wrap="square" rtlCol="0">
            <a:spAutoFit/>
          </a:bodyPr>
          <a:lstStyle/>
          <a:p>
            <a:pPr algn="ctr"/>
            <a:r>
              <a:rPr lang="en-US" sz="1000" dirty="0"/>
              <a:t>Fig. 2: Italian city-states, 1837 after the Congress of Vienna redraws the map of Europe.</a:t>
            </a:r>
          </a:p>
        </p:txBody>
      </p:sp>
    </p:spTree>
    <p:extLst>
      <p:ext uri="{BB962C8B-B14F-4D97-AF65-F5344CB8AC3E}">
        <p14:creationId xmlns:p14="http://schemas.microsoft.com/office/powerpoint/2010/main" val="3339346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E5B5-350E-46C4-A9EC-FCF6EDC667D9}"/>
              </a:ext>
            </a:extLst>
          </p:cNvPr>
          <p:cNvSpPr>
            <a:spLocks noGrp="1"/>
          </p:cNvSpPr>
          <p:nvPr>
            <p:ph type="title"/>
          </p:nvPr>
        </p:nvSpPr>
        <p:spPr>
          <a:xfrm>
            <a:off x="2124604" y="183457"/>
            <a:ext cx="7729728" cy="1188720"/>
          </a:xfrm>
        </p:spPr>
        <p:txBody>
          <a:bodyPr/>
          <a:lstStyle/>
          <a:p>
            <a:r>
              <a:rPr lang="en-US" dirty="0"/>
              <a:t>The Voice of Conservatism: Metternich</a:t>
            </a:r>
          </a:p>
        </p:txBody>
      </p:sp>
      <p:sp>
        <p:nvSpPr>
          <p:cNvPr id="3" name="Content Placeholder 2">
            <a:extLst>
              <a:ext uri="{FF2B5EF4-FFF2-40B4-BE49-F238E27FC236}">
                <a16:creationId xmlns:a16="http://schemas.microsoft.com/office/drawing/2014/main" id="{441DD7C9-3745-4509-9A46-D666B0A0999B}"/>
              </a:ext>
            </a:extLst>
          </p:cNvPr>
          <p:cNvSpPr>
            <a:spLocks noGrp="1"/>
          </p:cNvSpPr>
          <p:nvPr>
            <p:ph idx="1"/>
          </p:nvPr>
        </p:nvSpPr>
        <p:spPr>
          <a:xfrm>
            <a:off x="186431" y="1464816"/>
            <a:ext cx="12005569" cy="5282213"/>
          </a:xfrm>
        </p:spPr>
        <p:txBody>
          <a:bodyPr>
            <a:normAutofit/>
          </a:bodyPr>
          <a:lstStyle/>
          <a:p>
            <a:pPr marL="0" indent="0">
              <a:buNone/>
            </a:pPr>
            <a:r>
              <a:rPr lang="en-US" sz="1500" dirty="0"/>
              <a:t>Source: </a:t>
            </a:r>
            <a:r>
              <a:rPr lang="en-US" sz="1500" i="1" dirty="0"/>
              <a:t>Memoires of Prince Metternich</a:t>
            </a:r>
            <a:r>
              <a:rPr lang="en-US" sz="1500" dirty="0"/>
              <a:t>, Klemens von Metternich, 1819.</a:t>
            </a:r>
          </a:p>
          <a:p>
            <a:pPr marL="0" indent="0">
              <a:buNone/>
            </a:pPr>
            <a:r>
              <a:rPr lang="en-US" sz="1500" dirty="0"/>
              <a:t>We are convinced that society can no longer be saved without strong and vigorous resolutions on the part of the Governments still free in their opinions and actions. We are also convinced that this may yet be, if the Governments face the truth, if they free themselves from all illusion, if they join their ranks and take their stand on a line of correct, unambiguous, and frankly announced principles. By this course the monarchs will fulfil the duties imposed upon them by Him, who, by entrusting them with power, has charged them to watch over the maintenance of justice, and the rights of all, to avoid the paths of error, and tread firmly in the way of truth.</a:t>
            </a:r>
          </a:p>
          <a:p>
            <a:pPr marL="0" indent="0">
              <a:buNone/>
            </a:pPr>
            <a:r>
              <a:rPr lang="en-US" sz="1500" dirty="0"/>
              <a:t>Union between the monarchs is the basis of the policy which must now be followed to save society from total ruin. </a:t>
            </a:r>
          </a:p>
          <a:p>
            <a:pPr marL="0" indent="0">
              <a:buNone/>
            </a:pPr>
            <a:r>
              <a:rPr lang="en-US" sz="1500" dirty="0"/>
              <a:t>In short, let the great monarchs strengthen their union, and prove to the world that if it exists, it is beneficent, and ensures the political peace of Europe: that it is powerful only for the maintenance of tranquility at a time when so many attacks are directed against it; that the principles which they profess are paternal and protective, menacing only the disturbers of public tranquility.</a:t>
            </a:r>
            <a:r>
              <a:rPr lang="en-US" sz="1500" baseline="30000" dirty="0"/>
              <a:t>5</a:t>
            </a:r>
          </a:p>
        </p:txBody>
      </p:sp>
      <p:graphicFrame>
        <p:nvGraphicFramePr>
          <p:cNvPr id="4" name="Table 4">
            <a:extLst>
              <a:ext uri="{FF2B5EF4-FFF2-40B4-BE49-F238E27FC236}">
                <a16:creationId xmlns:a16="http://schemas.microsoft.com/office/drawing/2014/main" id="{C99174A8-1BD1-452D-8E15-0B3A1E251F99}"/>
              </a:ext>
            </a:extLst>
          </p:cNvPr>
          <p:cNvGraphicFramePr>
            <a:graphicFrameLocks noGrp="1"/>
          </p:cNvGraphicFramePr>
          <p:nvPr>
            <p:extLst>
              <p:ext uri="{D42A27DB-BD31-4B8C-83A1-F6EECF244321}">
                <p14:modId xmlns:p14="http://schemas.microsoft.com/office/powerpoint/2010/main" val="1694246651"/>
              </p:ext>
            </p:extLst>
          </p:nvPr>
        </p:nvGraphicFramePr>
        <p:xfrm>
          <a:off x="257451" y="4358935"/>
          <a:ext cx="11748116" cy="2315607"/>
        </p:xfrm>
        <a:graphic>
          <a:graphicData uri="http://schemas.openxmlformats.org/drawingml/2006/table">
            <a:tbl>
              <a:tblPr firstRow="1" bandRow="1">
                <a:tableStyleId>{284E427A-3D55-4303-BF80-6455036E1DE7}</a:tableStyleId>
              </a:tblPr>
              <a:tblGrid>
                <a:gridCol w="2937029">
                  <a:extLst>
                    <a:ext uri="{9D8B030D-6E8A-4147-A177-3AD203B41FA5}">
                      <a16:colId xmlns:a16="http://schemas.microsoft.com/office/drawing/2014/main" val="1050210575"/>
                    </a:ext>
                  </a:extLst>
                </a:gridCol>
                <a:gridCol w="2937029">
                  <a:extLst>
                    <a:ext uri="{9D8B030D-6E8A-4147-A177-3AD203B41FA5}">
                      <a16:colId xmlns:a16="http://schemas.microsoft.com/office/drawing/2014/main" val="1036673690"/>
                    </a:ext>
                  </a:extLst>
                </a:gridCol>
                <a:gridCol w="2937029">
                  <a:extLst>
                    <a:ext uri="{9D8B030D-6E8A-4147-A177-3AD203B41FA5}">
                      <a16:colId xmlns:a16="http://schemas.microsoft.com/office/drawing/2014/main" val="2634631474"/>
                    </a:ext>
                  </a:extLst>
                </a:gridCol>
                <a:gridCol w="2937029">
                  <a:extLst>
                    <a:ext uri="{9D8B030D-6E8A-4147-A177-3AD203B41FA5}">
                      <a16:colId xmlns:a16="http://schemas.microsoft.com/office/drawing/2014/main" val="1688101300"/>
                    </a:ext>
                  </a:extLst>
                </a:gridCol>
              </a:tblGrid>
              <a:tr h="1206295">
                <a:tc>
                  <a:txBody>
                    <a:bodyPr/>
                    <a:lstStyle/>
                    <a:p>
                      <a:pPr algn="ctr"/>
                      <a:r>
                        <a:rPr lang="en-US" sz="1500" b="0" dirty="0">
                          <a:solidFill>
                            <a:schemeClr val="bg1"/>
                          </a:solidFill>
                        </a:rPr>
                        <a:t>1. Who wrote this?</a:t>
                      </a:r>
                    </a:p>
                  </a:txBody>
                  <a:tcPr/>
                </a:tc>
                <a:tc>
                  <a:txBody>
                    <a:bodyPr/>
                    <a:lstStyle/>
                    <a:p>
                      <a:pPr algn="ctr"/>
                      <a:r>
                        <a:rPr lang="en-US" sz="1500" b="0" dirty="0">
                          <a:solidFill>
                            <a:schemeClr val="bg1"/>
                          </a:solidFill>
                        </a:rPr>
                        <a:t>2. Who is the audience?</a:t>
                      </a:r>
                    </a:p>
                  </a:txBody>
                  <a:tcPr/>
                </a:tc>
                <a:tc>
                  <a:txBody>
                    <a:bodyPr/>
                    <a:lstStyle/>
                    <a:p>
                      <a:r>
                        <a:rPr lang="en-US" sz="1500" b="0" dirty="0">
                          <a:solidFill>
                            <a:schemeClr val="bg1"/>
                          </a:solidFill>
                        </a:rPr>
                        <a:t>3. </a:t>
                      </a:r>
                      <a:r>
                        <a:rPr lang="en-US" sz="1500" b="0" kern="1200" dirty="0">
                          <a:solidFill>
                            <a:schemeClr val="bg1"/>
                          </a:solidFill>
                          <a:effectLst/>
                          <a:latin typeface="+mn-lt"/>
                          <a:ea typeface="+mn-ea"/>
                          <a:cs typeface="+mn-cs"/>
                        </a:rPr>
                        <a:t>When was this source written? What was happening at that time? </a:t>
                      </a:r>
                      <a:endParaRPr lang="en-US" sz="1500" b="0" dirty="0">
                        <a:solidFill>
                          <a:schemeClr val="bg1"/>
                        </a:solidFill>
                      </a:endParaRPr>
                    </a:p>
                  </a:txBody>
                  <a:tcPr/>
                </a:tc>
                <a:tc>
                  <a:txBody>
                    <a:bodyPr/>
                    <a:lstStyle/>
                    <a:p>
                      <a:r>
                        <a:rPr lang="en-US" sz="1500" b="0" kern="1200" dirty="0">
                          <a:solidFill>
                            <a:schemeClr val="lt1"/>
                          </a:solidFill>
                          <a:effectLst/>
                          <a:latin typeface="+mn-lt"/>
                          <a:ea typeface="+mn-ea"/>
                          <a:cs typeface="+mn-cs"/>
                        </a:rPr>
                        <a:t>4. Why was this source written? </a:t>
                      </a:r>
                      <a:endParaRPr lang="en-US" sz="1500" b="0" dirty="0"/>
                    </a:p>
                  </a:txBody>
                  <a:tcPr/>
                </a:tc>
                <a:extLst>
                  <a:ext uri="{0D108BD9-81ED-4DB2-BD59-A6C34878D82A}">
                    <a16:rowId xmlns:a16="http://schemas.microsoft.com/office/drawing/2014/main" val="2750423701"/>
                  </a:ext>
                </a:extLst>
              </a:tr>
              <a:tr h="1109312">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rPr>
                        <a:t>5. </a:t>
                      </a:r>
                      <a:r>
                        <a:rPr lang="en-US" sz="1500" b="0" kern="1200" dirty="0">
                          <a:solidFill>
                            <a:schemeClr val="bg1"/>
                          </a:solidFill>
                          <a:effectLst/>
                          <a:latin typeface="+mn-lt"/>
                          <a:ea typeface="+mn-ea"/>
                          <a:cs typeface="+mn-cs"/>
                        </a:rPr>
                        <a:t>Based on the document, what problems existed at the time?</a:t>
                      </a:r>
                    </a:p>
                    <a:p>
                      <a:endParaRPr lang="en-US" sz="1500" b="0" dirty="0">
                        <a:solidFill>
                          <a:schemeClr val="bg1"/>
                        </a:solidFill>
                      </a:endParaRPr>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94559963"/>
                  </a:ext>
                </a:extLst>
              </a:tr>
            </a:tbl>
          </a:graphicData>
        </a:graphic>
      </p:graphicFrame>
    </p:spTree>
    <p:extLst>
      <p:ext uri="{BB962C8B-B14F-4D97-AF65-F5344CB8AC3E}">
        <p14:creationId xmlns:p14="http://schemas.microsoft.com/office/powerpoint/2010/main" val="238910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17C3-3528-4A94-9DBC-38164C0B2A55}"/>
              </a:ext>
            </a:extLst>
          </p:cNvPr>
          <p:cNvSpPr>
            <a:spLocks noGrp="1"/>
          </p:cNvSpPr>
          <p:nvPr>
            <p:ph type="title"/>
          </p:nvPr>
        </p:nvSpPr>
        <p:spPr>
          <a:xfrm>
            <a:off x="2275381" y="94680"/>
            <a:ext cx="7729728" cy="1188720"/>
          </a:xfrm>
        </p:spPr>
        <p:txBody>
          <a:bodyPr/>
          <a:lstStyle/>
          <a:p>
            <a:r>
              <a:rPr lang="en-US" dirty="0"/>
              <a:t>The springtime of the peoples</a:t>
            </a:r>
          </a:p>
        </p:txBody>
      </p:sp>
      <p:sp>
        <p:nvSpPr>
          <p:cNvPr id="3" name="Content Placeholder 2">
            <a:extLst>
              <a:ext uri="{FF2B5EF4-FFF2-40B4-BE49-F238E27FC236}">
                <a16:creationId xmlns:a16="http://schemas.microsoft.com/office/drawing/2014/main" id="{56851E91-1A02-48F3-88FA-EAE97B4304C1}"/>
              </a:ext>
            </a:extLst>
          </p:cNvPr>
          <p:cNvSpPr>
            <a:spLocks noGrp="1"/>
          </p:cNvSpPr>
          <p:nvPr>
            <p:ph idx="1"/>
          </p:nvPr>
        </p:nvSpPr>
        <p:spPr>
          <a:xfrm>
            <a:off x="292609" y="1445579"/>
            <a:ext cx="11271779" cy="5122606"/>
          </a:xfrm>
        </p:spPr>
        <p:txBody>
          <a:bodyPr>
            <a:noAutofit/>
          </a:bodyPr>
          <a:lstStyle/>
          <a:p>
            <a:pPr marL="0" indent="0">
              <a:buNone/>
            </a:pPr>
            <a:r>
              <a:rPr lang="en-US" sz="2500" b="1" u="sng" dirty="0"/>
              <a:t>Italian City-States in 1848</a:t>
            </a:r>
          </a:p>
          <a:p>
            <a:r>
              <a:rPr lang="en-US" sz="2500" dirty="0"/>
              <a:t>Liberal friendly events start in Rome, this sparks rebellions in other city-states:  </a:t>
            </a:r>
          </a:p>
          <a:p>
            <a:pPr lvl="1"/>
            <a:r>
              <a:rPr lang="en-US" sz="2500" dirty="0"/>
              <a:t>Sicily: the people began to demand a Provisional Government </a:t>
            </a:r>
          </a:p>
          <a:p>
            <a:pPr lvl="2"/>
            <a:r>
              <a:rPr lang="en-US" sz="2500" dirty="0"/>
              <a:t>Goal: want separate from the government of the mainland</a:t>
            </a:r>
          </a:p>
          <a:p>
            <a:pPr lvl="2"/>
            <a:r>
              <a:rPr lang="en-US" sz="2500" dirty="0"/>
              <a:t>Forced the king to allow a provisional government to be constituted</a:t>
            </a:r>
          </a:p>
          <a:p>
            <a:pPr lvl="2"/>
            <a:r>
              <a:rPr lang="en-US" sz="2500" dirty="0"/>
              <a:t>Revolts spread to Salerno and Naples</a:t>
            </a:r>
          </a:p>
          <a:p>
            <a:r>
              <a:rPr lang="en-US" sz="2500" dirty="0"/>
              <a:t>Most states still were under a conservative rule: </a:t>
            </a:r>
          </a:p>
          <a:p>
            <a:pPr lvl="1"/>
            <a:r>
              <a:rPr lang="en-US" sz="2500" dirty="0"/>
              <a:t>Northern Italians could not enjoy these freedoms</a:t>
            </a:r>
          </a:p>
          <a:p>
            <a:pPr lvl="2"/>
            <a:r>
              <a:rPr lang="en-US" sz="2500" dirty="0"/>
              <a:t>The Austrian Empire tightened their grip on the people by further oppressing them with harsher taxes</a:t>
            </a:r>
          </a:p>
        </p:txBody>
      </p:sp>
    </p:spTree>
    <p:extLst>
      <p:ext uri="{BB962C8B-B14F-4D97-AF65-F5344CB8AC3E}">
        <p14:creationId xmlns:p14="http://schemas.microsoft.com/office/powerpoint/2010/main" val="1389615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34D90-AD03-44D1-A615-1C10C9AE5FAC}"/>
              </a:ext>
            </a:extLst>
          </p:cNvPr>
          <p:cNvSpPr>
            <a:spLocks noGrp="1"/>
          </p:cNvSpPr>
          <p:nvPr>
            <p:ph type="title"/>
          </p:nvPr>
        </p:nvSpPr>
        <p:spPr>
          <a:xfrm>
            <a:off x="2231136" y="234590"/>
            <a:ext cx="7729728" cy="1188720"/>
          </a:xfrm>
        </p:spPr>
        <p:txBody>
          <a:bodyPr/>
          <a:lstStyle/>
          <a:p>
            <a:r>
              <a:rPr lang="en-US" dirty="0"/>
              <a:t>The springtime of the peoples</a:t>
            </a:r>
          </a:p>
        </p:txBody>
      </p:sp>
      <p:sp>
        <p:nvSpPr>
          <p:cNvPr id="3" name="Content Placeholder 2">
            <a:extLst>
              <a:ext uri="{FF2B5EF4-FFF2-40B4-BE49-F238E27FC236}">
                <a16:creationId xmlns:a16="http://schemas.microsoft.com/office/drawing/2014/main" id="{59393804-A02B-4120-865D-D9457591F1B9}"/>
              </a:ext>
            </a:extLst>
          </p:cNvPr>
          <p:cNvSpPr>
            <a:spLocks noGrp="1"/>
          </p:cNvSpPr>
          <p:nvPr>
            <p:ph idx="1"/>
          </p:nvPr>
        </p:nvSpPr>
        <p:spPr>
          <a:xfrm>
            <a:off x="162347" y="1653235"/>
            <a:ext cx="7511297" cy="4519284"/>
          </a:xfrm>
        </p:spPr>
        <p:txBody>
          <a:bodyPr>
            <a:noAutofit/>
          </a:bodyPr>
          <a:lstStyle/>
          <a:p>
            <a:pPr marL="0" indent="0">
              <a:buNone/>
            </a:pPr>
            <a:r>
              <a:rPr lang="en-US" sz="2200" b="1" u="sng" dirty="0"/>
              <a:t>Italian City-States in 1848</a:t>
            </a:r>
          </a:p>
          <a:p>
            <a:r>
              <a:rPr lang="en-US" sz="2200" dirty="0"/>
              <a:t>Patriotic Italians staged a ‘tobacco strike’ to prevent the tax revenue going to Austria. </a:t>
            </a:r>
          </a:p>
          <a:p>
            <a:r>
              <a:rPr lang="en-US" sz="2200" dirty="0"/>
              <a:t>Forced Italian leaders to establish liberal constitutions</a:t>
            </a:r>
          </a:p>
          <a:p>
            <a:pPr lvl="1"/>
            <a:r>
              <a:rPr lang="en-US" sz="2200" dirty="0"/>
              <a:t>In Piedmont-Sardinia, King Charles Albert was one who voluntarily granted a new constitution to his people. </a:t>
            </a:r>
          </a:p>
          <a:p>
            <a:pPr lvl="1"/>
            <a:r>
              <a:rPr lang="en-US" sz="2200" dirty="0"/>
              <a:t>In March, Austrian troops were forced out of Milan and Venice. </a:t>
            </a:r>
          </a:p>
          <a:p>
            <a:r>
              <a:rPr lang="en-US" sz="2200" dirty="0"/>
              <a:t>Charles tried to drive the Austrians out of north Italy</a:t>
            </a:r>
          </a:p>
          <a:p>
            <a:pPr lvl="1"/>
            <a:r>
              <a:rPr lang="en-US" sz="2200" dirty="0"/>
              <a:t>Defeated in 1848 and again in 1849 =  abdicated </a:t>
            </a:r>
          </a:p>
          <a:p>
            <a:r>
              <a:rPr lang="en-US" sz="2200" dirty="0"/>
              <a:t>Revolutions elsewhere were suppressed, including one in Rome</a:t>
            </a:r>
          </a:p>
        </p:txBody>
      </p:sp>
      <p:pic>
        <p:nvPicPr>
          <p:cNvPr id="2052" name="Picture 4">
            <a:extLst>
              <a:ext uri="{FF2B5EF4-FFF2-40B4-BE49-F238E27FC236}">
                <a16:creationId xmlns:a16="http://schemas.microsoft.com/office/drawing/2014/main" id="{D2253608-CA12-4789-9DD9-FBA25AFF2A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9729" y="1653235"/>
            <a:ext cx="3215327" cy="4590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62161F-3B52-4685-82C5-2A9E52741D42}"/>
              </a:ext>
            </a:extLst>
          </p:cNvPr>
          <p:cNvSpPr txBox="1"/>
          <p:nvPr/>
        </p:nvSpPr>
        <p:spPr>
          <a:xfrm>
            <a:off x="7776839" y="6243524"/>
            <a:ext cx="3208218" cy="600164"/>
          </a:xfrm>
          <a:prstGeom prst="rect">
            <a:avLst/>
          </a:prstGeom>
          <a:noFill/>
        </p:spPr>
        <p:txBody>
          <a:bodyPr wrap="square" rtlCol="0">
            <a:spAutoFit/>
          </a:bodyPr>
          <a:lstStyle/>
          <a:p>
            <a:r>
              <a:rPr lang="en-US" sz="1100" dirty="0"/>
              <a:t>Fig. 3: Artist Baldassare </a:t>
            </a:r>
            <a:r>
              <a:rPr lang="en-US" sz="1100" dirty="0" err="1"/>
              <a:t>Verazzi</a:t>
            </a:r>
            <a:r>
              <a:rPr lang="en-US" sz="1100" dirty="0"/>
              <a:t> paints a scene from the Five Days of Milan – the first major event of the Revolutionary War in Italy.</a:t>
            </a:r>
          </a:p>
        </p:txBody>
      </p:sp>
    </p:spTree>
    <p:extLst>
      <p:ext uri="{BB962C8B-B14F-4D97-AF65-F5344CB8AC3E}">
        <p14:creationId xmlns:p14="http://schemas.microsoft.com/office/powerpoint/2010/main" val="3357795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BDD5-2CF9-4D6E-8DC2-BC521DA63E23}"/>
              </a:ext>
            </a:extLst>
          </p:cNvPr>
          <p:cNvSpPr>
            <a:spLocks noGrp="1"/>
          </p:cNvSpPr>
          <p:nvPr>
            <p:ph type="title"/>
          </p:nvPr>
        </p:nvSpPr>
        <p:spPr>
          <a:xfrm>
            <a:off x="2122981" y="355092"/>
            <a:ext cx="7729728" cy="1188720"/>
          </a:xfrm>
        </p:spPr>
        <p:txBody>
          <a:bodyPr/>
          <a:lstStyle/>
          <a:p>
            <a:r>
              <a:rPr lang="en-US" dirty="0"/>
              <a:t>Cause #3: Rise of nationalism</a:t>
            </a:r>
          </a:p>
        </p:txBody>
      </p:sp>
      <p:sp>
        <p:nvSpPr>
          <p:cNvPr id="3" name="Content Placeholder 2">
            <a:extLst>
              <a:ext uri="{FF2B5EF4-FFF2-40B4-BE49-F238E27FC236}">
                <a16:creationId xmlns:a16="http://schemas.microsoft.com/office/drawing/2014/main" id="{BD5EEE21-5BA7-4766-94E1-B29E139DA554}"/>
              </a:ext>
            </a:extLst>
          </p:cNvPr>
          <p:cNvSpPr>
            <a:spLocks noGrp="1"/>
          </p:cNvSpPr>
          <p:nvPr>
            <p:ph idx="1"/>
          </p:nvPr>
        </p:nvSpPr>
        <p:spPr>
          <a:xfrm>
            <a:off x="177553" y="1908255"/>
            <a:ext cx="7547297" cy="4594653"/>
          </a:xfrm>
        </p:spPr>
        <p:txBody>
          <a:bodyPr>
            <a:normAutofit/>
          </a:bodyPr>
          <a:lstStyle/>
          <a:p>
            <a:pPr marL="0" indent="0">
              <a:buNone/>
            </a:pPr>
            <a:r>
              <a:rPr lang="en-US" sz="2300" b="1" u="sng" dirty="0"/>
              <a:t>Nationalism</a:t>
            </a:r>
            <a:endParaRPr lang="en-US" sz="2300" dirty="0"/>
          </a:p>
          <a:p>
            <a:r>
              <a:rPr lang="en-US" sz="2300" dirty="0"/>
              <a:t>A conservative ruling class resisted liberal political reform and clung tight to the ancient traditions of absolute monarchy and landowner/church/feudal power </a:t>
            </a:r>
          </a:p>
          <a:p>
            <a:r>
              <a:rPr lang="en-US" sz="2300" dirty="0"/>
              <a:t>Another dimension was provided by the rise in nationalism amongst educated Europeans wishing for independence from imperial control. </a:t>
            </a:r>
          </a:p>
          <a:p>
            <a:r>
              <a:rPr lang="en-US" sz="2300" dirty="0"/>
              <a:t>The timing of the revolutions is to be found in socio-economic causes.</a:t>
            </a:r>
          </a:p>
        </p:txBody>
      </p:sp>
      <p:pic>
        <p:nvPicPr>
          <p:cNvPr id="1028" name="Picture 4">
            <a:extLst>
              <a:ext uri="{FF2B5EF4-FFF2-40B4-BE49-F238E27FC236}">
                <a16:creationId xmlns:a16="http://schemas.microsoft.com/office/drawing/2014/main" id="{B73927E7-E03B-4FF8-AC8D-4A79FBD49A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1524" y="1681789"/>
            <a:ext cx="2932481" cy="43840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088B6A4-999B-4404-9115-72FDB270CC4F}"/>
              </a:ext>
            </a:extLst>
          </p:cNvPr>
          <p:cNvSpPr txBox="1"/>
          <p:nvPr/>
        </p:nvSpPr>
        <p:spPr>
          <a:xfrm>
            <a:off x="8112557" y="6276442"/>
            <a:ext cx="2882189" cy="430887"/>
          </a:xfrm>
          <a:prstGeom prst="rect">
            <a:avLst/>
          </a:prstGeom>
          <a:noFill/>
        </p:spPr>
        <p:txBody>
          <a:bodyPr wrap="square" rtlCol="0">
            <a:spAutoFit/>
          </a:bodyPr>
          <a:lstStyle/>
          <a:p>
            <a:r>
              <a:rPr lang="en-US" sz="1100" dirty="0"/>
              <a:t>Fig 1: Italian soldiers in defense of Venice against the Austrians, by Vittorio </a:t>
            </a:r>
            <a:r>
              <a:rPr lang="en-US" sz="1100" dirty="0" err="1"/>
              <a:t>Bressanin</a:t>
            </a:r>
            <a:endParaRPr lang="en-US" sz="1100" dirty="0"/>
          </a:p>
        </p:txBody>
      </p:sp>
    </p:spTree>
    <p:extLst>
      <p:ext uri="{BB962C8B-B14F-4D97-AF65-F5344CB8AC3E}">
        <p14:creationId xmlns:p14="http://schemas.microsoft.com/office/powerpoint/2010/main" val="1774086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CBFFA-1BB4-4AA7-AE20-B58855179C46}"/>
              </a:ext>
            </a:extLst>
          </p:cNvPr>
          <p:cNvSpPr>
            <a:spLocks noGrp="1"/>
          </p:cNvSpPr>
          <p:nvPr>
            <p:ph type="title"/>
          </p:nvPr>
        </p:nvSpPr>
        <p:spPr>
          <a:xfrm>
            <a:off x="2242855" y="210090"/>
            <a:ext cx="7729728" cy="1188720"/>
          </a:xfrm>
        </p:spPr>
        <p:txBody>
          <a:bodyPr/>
          <a:lstStyle/>
          <a:p>
            <a:r>
              <a:rPr lang="en-US" dirty="0"/>
              <a:t>Carbonari</a:t>
            </a:r>
          </a:p>
        </p:txBody>
      </p:sp>
      <p:sp>
        <p:nvSpPr>
          <p:cNvPr id="3" name="Content Placeholder 2">
            <a:extLst>
              <a:ext uri="{FF2B5EF4-FFF2-40B4-BE49-F238E27FC236}">
                <a16:creationId xmlns:a16="http://schemas.microsoft.com/office/drawing/2014/main" id="{5B701B94-0E42-4CDE-90C1-B93155F65FFA}"/>
              </a:ext>
            </a:extLst>
          </p:cNvPr>
          <p:cNvSpPr>
            <a:spLocks noGrp="1"/>
          </p:cNvSpPr>
          <p:nvPr>
            <p:ph idx="1"/>
          </p:nvPr>
        </p:nvSpPr>
        <p:spPr>
          <a:xfrm>
            <a:off x="5592932" y="1624614"/>
            <a:ext cx="6329779" cy="5023296"/>
          </a:xfrm>
        </p:spPr>
        <p:txBody>
          <a:bodyPr>
            <a:noAutofit/>
          </a:bodyPr>
          <a:lstStyle/>
          <a:p>
            <a:pPr marL="0" indent="0">
              <a:buNone/>
            </a:pPr>
            <a:r>
              <a:rPr lang="en-US" sz="1900" b="1" u="sng" dirty="0"/>
              <a:t>“The Charcoal Burners”</a:t>
            </a:r>
          </a:p>
          <a:p>
            <a:r>
              <a:rPr lang="en-US" sz="1900" dirty="0"/>
              <a:t>An informal network of secret revolutionary societies active in Italy from about 1800 to 1831</a:t>
            </a:r>
          </a:p>
          <a:p>
            <a:r>
              <a:rPr lang="en-US" sz="1900" dirty="0"/>
              <a:t>Goal = resist Austrian occupation of Italy based on nationalist views</a:t>
            </a:r>
          </a:p>
          <a:p>
            <a:r>
              <a:rPr lang="en-US" sz="1900" dirty="0"/>
              <a:t>Had a patriotic and liberal basis</a:t>
            </a:r>
          </a:p>
          <a:p>
            <a:pPr lvl="1"/>
            <a:r>
              <a:rPr lang="en-US" sz="1900" dirty="0"/>
              <a:t>Inspired by the principles of the French Revolution regarding liberty, equality and fraternity. </a:t>
            </a:r>
          </a:p>
          <a:p>
            <a:pPr lvl="1"/>
            <a:r>
              <a:rPr lang="en-US" sz="1900" dirty="0"/>
              <a:t>Hostile towards the Catholic Church </a:t>
            </a:r>
          </a:p>
          <a:p>
            <a:r>
              <a:rPr lang="en-US" sz="1900" dirty="0"/>
              <a:t>Lacked a clear immediate political agenda</a:t>
            </a:r>
          </a:p>
          <a:p>
            <a:r>
              <a:rPr lang="en-US" sz="1900" dirty="0"/>
              <a:t>The chief purpose was to defeat tyranny and to establish constitutional government</a:t>
            </a:r>
          </a:p>
          <a:p>
            <a:r>
              <a:rPr lang="en-US" sz="1900" dirty="0"/>
              <a:t>Crushed by more reactionary European governments that had emerged after the fall of Napoleon.</a:t>
            </a:r>
            <a:r>
              <a:rPr lang="en-US" sz="1900" baseline="30000" dirty="0"/>
              <a:t>6</a:t>
            </a:r>
          </a:p>
        </p:txBody>
      </p:sp>
      <p:pic>
        <p:nvPicPr>
          <p:cNvPr id="8194" name="Picture 2">
            <a:extLst>
              <a:ext uri="{FF2B5EF4-FFF2-40B4-BE49-F238E27FC236}">
                <a16:creationId xmlns:a16="http://schemas.microsoft.com/office/drawing/2014/main" id="{B9EF959C-BFF4-491C-AD00-1A54EC72C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0" y="1873189"/>
            <a:ext cx="4890816" cy="32679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114F1D-BA04-454A-947B-0B4458B6A410}"/>
              </a:ext>
            </a:extLst>
          </p:cNvPr>
          <p:cNvSpPr txBox="1"/>
          <p:nvPr/>
        </p:nvSpPr>
        <p:spPr>
          <a:xfrm>
            <a:off x="476250" y="5335480"/>
            <a:ext cx="4890816" cy="553998"/>
          </a:xfrm>
          <a:prstGeom prst="rect">
            <a:avLst/>
          </a:prstGeom>
          <a:noFill/>
        </p:spPr>
        <p:txBody>
          <a:bodyPr wrap="square" rtlCol="0">
            <a:spAutoFit/>
          </a:bodyPr>
          <a:lstStyle/>
          <a:p>
            <a:r>
              <a:rPr lang="en-US" sz="1000" dirty="0"/>
              <a:t>Fig 6: The flag of the Carbonari; an ex-Carbonaro, Giuseppe Mazzini, would go on to become a prominent leader in the Risorgimento, the political movement that finally led to Italian unification.</a:t>
            </a:r>
          </a:p>
        </p:txBody>
      </p:sp>
    </p:spTree>
    <p:extLst>
      <p:ext uri="{BB962C8B-B14F-4D97-AF65-F5344CB8AC3E}">
        <p14:creationId xmlns:p14="http://schemas.microsoft.com/office/powerpoint/2010/main" val="3654165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F0FF4-6987-45FE-A4C0-649835C99D62}"/>
              </a:ext>
            </a:extLst>
          </p:cNvPr>
          <p:cNvSpPr>
            <a:spLocks noGrp="1"/>
          </p:cNvSpPr>
          <p:nvPr>
            <p:ph type="title"/>
          </p:nvPr>
        </p:nvSpPr>
        <p:spPr>
          <a:xfrm>
            <a:off x="2231136" y="352133"/>
            <a:ext cx="7729728" cy="1188720"/>
          </a:xfrm>
        </p:spPr>
        <p:txBody>
          <a:bodyPr/>
          <a:lstStyle/>
          <a:p>
            <a:r>
              <a:rPr lang="en-US" dirty="0"/>
              <a:t>Risorgimento </a:t>
            </a:r>
          </a:p>
        </p:txBody>
      </p:sp>
      <p:sp>
        <p:nvSpPr>
          <p:cNvPr id="3" name="Content Placeholder 2">
            <a:extLst>
              <a:ext uri="{FF2B5EF4-FFF2-40B4-BE49-F238E27FC236}">
                <a16:creationId xmlns:a16="http://schemas.microsoft.com/office/drawing/2014/main" id="{FCDAC1BF-3D1C-4ECB-88B2-2D10D7FB79DD}"/>
              </a:ext>
            </a:extLst>
          </p:cNvPr>
          <p:cNvSpPr>
            <a:spLocks noGrp="1"/>
          </p:cNvSpPr>
          <p:nvPr>
            <p:ph idx="1"/>
          </p:nvPr>
        </p:nvSpPr>
        <p:spPr>
          <a:xfrm>
            <a:off x="254493" y="1704513"/>
            <a:ext cx="8055006" cy="5153487"/>
          </a:xfrm>
        </p:spPr>
        <p:txBody>
          <a:bodyPr>
            <a:noAutofit/>
          </a:bodyPr>
          <a:lstStyle/>
          <a:p>
            <a:pPr marL="0" indent="0">
              <a:buNone/>
            </a:pPr>
            <a:r>
              <a:rPr lang="en-US" sz="2000" b="1" u="sng" dirty="0"/>
              <a:t>Italian Unification</a:t>
            </a:r>
          </a:p>
          <a:p>
            <a:r>
              <a:rPr lang="en-US" sz="2000" dirty="0"/>
              <a:t>Led by Giuseppe Mazzini – founded Young Italy, a nationalist organization in 1831 to create a united Italy</a:t>
            </a:r>
          </a:p>
          <a:p>
            <a:pPr lvl="1"/>
            <a:r>
              <a:rPr lang="en-US" sz="2000" dirty="0"/>
              <a:t>Urged Italians to dedicate their lives to their Italian nation</a:t>
            </a:r>
          </a:p>
          <a:p>
            <a:pPr lvl="1"/>
            <a:r>
              <a:rPr lang="en-US" sz="2000" dirty="0"/>
              <a:t>Called for an end to foreign rule </a:t>
            </a:r>
          </a:p>
          <a:p>
            <a:pPr lvl="1"/>
            <a:r>
              <a:rPr lang="en-US" sz="2000" dirty="0"/>
              <a:t>His efforts helped bring about the independent and unified Italy in place of the several separate states</a:t>
            </a:r>
          </a:p>
          <a:p>
            <a:pPr lvl="1"/>
            <a:r>
              <a:rPr lang="en-US" sz="2000" dirty="0"/>
              <a:t>Helped define the modern European movement for popular democracy in a republican state.</a:t>
            </a:r>
          </a:p>
          <a:p>
            <a:r>
              <a:rPr lang="en-US" sz="2000" dirty="0"/>
              <a:t>Cristina Belgioioso: wealthy aristocrat who worked to bring about Italian unification</a:t>
            </a:r>
          </a:p>
          <a:p>
            <a:pPr lvl="1"/>
            <a:r>
              <a:rPr lang="en-US" sz="2000" dirty="0"/>
              <a:t>Targeted by Austrian authorities </a:t>
            </a:r>
          </a:p>
          <a:p>
            <a:pPr lvl="1"/>
            <a:r>
              <a:rPr lang="en-US" sz="2000" dirty="0"/>
              <a:t>Fled to Paris</a:t>
            </a:r>
          </a:p>
        </p:txBody>
      </p:sp>
      <p:sp>
        <p:nvSpPr>
          <p:cNvPr id="4" name="TextBox 3">
            <a:extLst>
              <a:ext uri="{FF2B5EF4-FFF2-40B4-BE49-F238E27FC236}">
                <a16:creationId xmlns:a16="http://schemas.microsoft.com/office/drawing/2014/main" id="{A2AD516F-6BF6-473F-B4C9-EFF9F1F6805A}"/>
              </a:ext>
            </a:extLst>
          </p:cNvPr>
          <p:cNvSpPr txBox="1"/>
          <p:nvPr/>
        </p:nvSpPr>
        <p:spPr>
          <a:xfrm>
            <a:off x="8484693" y="5898817"/>
            <a:ext cx="3088967" cy="600164"/>
          </a:xfrm>
          <a:prstGeom prst="rect">
            <a:avLst/>
          </a:prstGeom>
          <a:noFill/>
        </p:spPr>
        <p:txBody>
          <a:bodyPr wrap="square" rtlCol="0">
            <a:spAutoFit/>
          </a:bodyPr>
          <a:lstStyle/>
          <a:p>
            <a:r>
              <a:rPr lang="en-US" sz="1100" dirty="0"/>
              <a:t>Fig. 7  Mazzini helped define the modern European movement for popular democracy in a republican state.</a:t>
            </a:r>
          </a:p>
        </p:txBody>
      </p:sp>
      <p:pic>
        <p:nvPicPr>
          <p:cNvPr id="10244" name="Picture 4">
            <a:extLst>
              <a:ext uri="{FF2B5EF4-FFF2-40B4-BE49-F238E27FC236}">
                <a16:creationId xmlns:a16="http://schemas.microsoft.com/office/drawing/2014/main" id="{B3889B7C-B67E-48A4-8BCC-D34E0CD41B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4694" y="1643341"/>
            <a:ext cx="3088967" cy="425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7345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39B7-976C-4B88-A197-F62B3246555E}"/>
              </a:ext>
            </a:extLst>
          </p:cNvPr>
          <p:cNvSpPr>
            <a:spLocks noGrp="1"/>
          </p:cNvSpPr>
          <p:nvPr>
            <p:ph type="title"/>
          </p:nvPr>
        </p:nvSpPr>
        <p:spPr>
          <a:xfrm>
            <a:off x="2231136" y="272234"/>
            <a:ext cx="7729728" cy="1188720"/>
          </a:xfrm>
        </p:spPr>
        <p:txBody>
          <a:bodyPr/>
          <a:lstStyle/>
          <a:p>
            <a:r>
              <a:rPr lang="en-US" dirty="0"/>
              <a:t>Risorgimento</a:t>
            </a:r>
          </a:p>
        </p:txBody>
      </p:sp>
      <p:sp>
        <p:nvSpPr>
          <p:cNvPr id="3" name="Content Placeholder 2">
            <a:extLst>
              <a:ext uri="{FF2B5EF4-FFF2-40B4-BE49-F238E27FC236}">
                <a16:creationId xmlns:a16="http://schemas.microsoft.com/office/drawing/2014/main" id="{49CD24B2-C4DE-4A76-BC05-88B8E0CDB3A0}"/>
              </a:ext>
            </a:extLst>
          </p:cNvPr>
          <p:cNvSpPr>
            <a:spLocks noGrp="1"/>
          </p:cNvSpPr>
          <p:nvPr>
            <p:ph idx="1"/>
          </p:nvPr>
        </p:nvSpPr>
        <p:spPr>
          <a:xfrm>
            <a:off x="426128" y="1624614"/>
            <a:ext cx="11026067" cy="3991126"/>
          </a:xfrm>
        </p:spPr>
        <p:txBody>
          <a:bodyPr>
            <a:noAutofit/>
          </a:bodyPr>
          <a:lstStyle/>
          <a:p>
            <a:pPr marL="0" indent="0">
              <a:buNone/>
            </a:pPr>
            <a:r>
              <a:rPr lang="en-US" sz="2100" b="1" u="sng" dirty="0"/>
              <a:t>“Fathers of the Fatherland”</a:t>
            </a:r>
          </a:p>
          <a:p>
            <a:r>
              <a:rPr lang="en-US" sz="2100" dirty="0"/>
              <a:t>Along with Mazzini, the following are important contributors to the unification of Italy after 1848:</a:t>
            </a:r>
          </a:p>
          <a:p>
            <a:r>
              <a:rPr lang="en-US" sz="2100" dirty="0"/>
              <a:t>Giuseppe Garibaldi: an Italian general, patriot, and republican</a:t>
            </a:r>
          </a:p>
          <a:p>
            <a:pPr lvl="1"/>
            <a:r>
              <a:rPr lang="en-US" sz="2100" dirty="0"/>
              <a:t>Follower of Mazzini’s</a:t>
            </a:r>
          </a:p>
          <a:p>
            <a:pPr lvl="1"/>
            <a:r>
              <a:rPr lang="en-US" sz="2100" dirty="0"/>
              <a:t>Embraced the republican nationalism of the Young Italy movement</a:t>
            </a:r>
            <a:r>
              <a:rPr lang="en-US" sz="2100" baseline="30000" dirty="0"/>
              <a:t>7</a:t>
            </a:r>
          </a:p>
          <a:p>
            <a:pPr lvl="1"/>
            <a:r>
              <a:rPr lang="en-US" sz="2100" dirty="0"/>
              <a:t>Leader of the Redshirts: a group of volunteers who fought for Italian freedom</a:t>
            </a:r>
          </a:p>
          <a:p>
            <a:r>
              <a:rPr lang="en-US" sz="2100" dirty="0"/>
              <a:t>Count of Cavour: The first Prime Minister of Italy</a:t>
            </a:r>
          </a:p>
          <a:p>
            <a:pPr lvl="1"/>
            <a:r>
              <a:rPr lang="en-US" sz="2100" dirty="0"/>
              <a:t>Died after only three months in office </a:t>
            </a:r>
          </a:p>
          <a:p>
            <a:pPr lvl="1"/>
            <a:r>
              <a:rPr lang="en-US" sz="2100" dirty="0"/>
              <a:t>Did not live to see Rome added to the new Italian nation</a:t>
            </a:r>
          </a:p>
          <a:p>
            <a:r>
              <a:rPr lang="en-US" sz="2100" dirty="0"/>
              <a:t>Victor Emmanuel II of Italy:  The first king of a united Italy since the 6th century, a title he held until his death in 1878. </a:t>
            </a:r>
          </a:p>
        </p:txBody>
      </p:sp>
    </p:spTree>
    <p:extLst>
      <p:ext uri="{BB962C8B-B14F-4D97-AF65-F5344CB8AC3E}">
        <p14:creationId xmlns:p14="http://schemas.microsoft.com/office/powerpoint/2010/main" val="1085071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E5B5-350E-46C4-A9EC-FCF6EDC667D9}"/>
              </a:ext>
            </a:extLst>
          </p:cNvPr>
          <p:cNvSpPr>
            <a:spLocks noGrp="1"/>
          </p:cNvSpPr>
          <p:nvPr>
            <p:ph type="title"/>
          </p:nvPr>
        </p:nvSpPr>
        <p:spPr>
          <a:xfrm>
            <a:off x="2124604" y="183457"/>
            <a:ext cx="7729728" cy="1188720"/>
          </a:xfrm>
        </p:spPr>
        <p:txBody>
          <a:bodyPr/>
          <a:lstStyle/>
          <a:p>
            <a:r>
              <a:rPr lang="en-US" dirty="0"/>
              <a:t>The Voice of Italian nationalism: Giuseppe Mazzini and young Italy</a:t>
            </a:r>
          </a:p>
        </p:txBody>
      </p:sp>
      <p:sp>
        <p:nvSpPr>
          <p:cNvPr id="3" name="Content Placeholder 2">
            <a:extLst>
              <a:ext uri="{FF2B5EF4-FFF2-40B4-BE49-F238E27FC236}">
                <a16:creationId xmlns:a16="http://schemas.microsoft.com/office/drawing/2014/main" id="{441DD7C9-3745-4509-9A46-D666B0A0999B}"/>
              </a:ext>
            </a:extLst>
          </p:cNvPr>
          <p:cNvSpPr>
            <a:spLocks noGrp="1"/>
          </p:cNvSpPr>
          <p:nvPr>
            <p:ph idx="1"/>
          </p:nvPr>
        </p:nvSpPr>
        <p:spPr>
          <a:xfrm>
            <a:off x="186431" y="1464816"/>
            <a:ext cx="12005569" cy="5282213"/>
          </a:xfrm>
        </p:spPr>
        <p:txBody>
          <a:bodyPr>
            <a:normAutofit/>
          </a:bodyPr>
          <a:lstStyle/>
          <a:p>
            <a:pPr marL="0" indent="0">
              <a:buNone/>
            </a:pPr>
            <a:r>
              <a:rPr lang="en-US" sz="1500" dirty="0"/>
              <a:t>Source: </a:t>
            </a:r>
            <a:r>
              <a:rPr lang="en-US" sz="1500" i="1" dirty="0"/>
              <a:t>Duties Towards Your Country</a:t>
            </a:r>
            <a:r>
              <a:rPr lang="en-US" sz="1500" dirty="0"/>
              <a:t>, Giuseppe Mazzini, 1858.</a:t>
            </a:r>
          </a:p>
          <a:p>
            <a:pPr marL="0" indent="0">
              <a:buNone/>
            </a:pPr>
            <a:r>
              <a:rPr lang="en-US" dirty="0"/>
              <a:t>Oh, my brothers, love your Country! Our country is our Home, a house God has given us, placing therein a numerous family that loves us, and whom we love; a family with whom we sympathize more readily and whom we understand more quickly than we do others; and which, from its being </a:t>
            </a:r>
            <a:r>
              <a:rPr lang="en-US" dirty="0" err="1"/>
              <a:t>centred</a:t>
            </a:r>
            <a:r>
              <a:rPr lang="en-US" dirty="0"/>
              <a:t> round a given spot, and from the homogeneous nature of its elements, is adapted to a special branch of activity. Our Country is our common workshop, whence the products of our activity are sent forth for the benefit of the whole world; wherein the tools and implements of </a:t>
            </a:r>
            <a:r>
              <a:rPr lang="en-US" dirty="0" err="1"/>
              <a:t>labour</a:t>
            </a:r>
            <a:r>
              <a:rPr lang="en-US" dirty="0"/>
              <a:t> we can most usefully employ are gathered together; nor may we reject them without disobeying the plan of the Almighty, and diminishing our own strength.</a:t>
            </a:r>
            <a:r>
              <a:rPr lang="en-US" baseline="30000" dirty="0"/>
              <a:t>8</a:t>
            </a:r>
          </a:p>
          <a:p>
            <a:pPr marL="0" indent="0">
              <a:buNone/>
            </a:pPr>
            <a:endParaRPr lang="en-US" sz="1500" baseline="30000" dirty="0"/>
          </a:p>
        </p:txBody>
      </p:sp>
      <p:graphicFrame>
        <p:nvGraphicFramePr>
          <p:cNvPr id="4" name="Table 4">
            <a:extLst>
              <a:ext uri="{FF2B5EF4-FFF2-40B4-BE49-F238E27FC236}">
                <a16:creationId xmlns:a16="http://schemas.microsoft.com/office/drawing/2014/main" id="{C99174A8-1BD1-452D-8E15-0B3A1E251F99}"/>
              </a:ext>
            </a:extLst>
          </p:cNvPr>
          <p:cNvGraphicFramePr>
            <a:graphicFrameLocks noGrp="1"/>
          </p:cNvGraphicFramePr>
          <p:nvPr>
            <p:extLst>
              <p:ext uri="{D42A27DB-BD31-4B8C-83A1-F6EECF244321}">
                <p14:modId xmlns:p14="http://schemas.microsoft.com/office/powerpoint/2010/main" val="403120464"/>
              </p:ext>
            </p:extLst>
          </p:nvPr>
        </p:nvGraphicFramePr>
        <p:xfrm>
          <a:off x="186431" y="3781887"/>
          <a:ext cx="11748116" cy="2965141"/>
        </p:xfrm>
        <a:graphic>
          <a:graphicData uri="http://schemas.openxmlformats.org/drawingml/2006/table">
            <a:tbl>
              <a:tblPr firstRow="1" bandRow="1">
                <a:tableStyleId>{284E427A-3D55-4303-BF80-6455036E1DE7}</a:tableStyleId>
              </a:tblPr>
              <a:tblGrid>
                <a:gridCol w="2937029">
                  <a:extLst>
                    <a:ext uri="{9D8B030D-6E8A-4147-A177-3AD203B41FA5}">
                      <a16:colId xmlns:a16="http://schemas.microsoft.com/office/drawing/2014/main" val="1050210575"/>
                    </a:ext>
                  </a:extLst>
                </a:gridCol>
                <a:gridCol w="2937029">
                  <a:extLst>
                    <a:ext uri="{9D8B030D-6E8A-4147-A177-3AD203B41FA5}">
                      <a16:colId xmlns:a16="http://schemas.microsoft.com/office/drawing/2014/main" val="1036673690"/>
                    </a:ext>
                  </a:extLst>
                </a:gridCol>
                <a:gridCol w="2937029">
                  <a:extLst>
                    <a:ext uri="{9D8B030D-6E8A-4147-A177-3AD203B41FA5}">
                      <a16:colId xmlns:a16="http://schemas.microsoft.com/office/drawing/2014/main" val="2634631474"/>
                    </a:ext>
                  </a:extLst>
                </a:gridCol>
                <a:gridCol w="2937029">
                  <a:extLst>
                    <a:ext uri="{9D8B030D-6E8A-4147-A177-3AD203B41FA5}">
                      <a16:colId xmlns:a16="http://schemas.microsoft.com/office/drawing/2014/main" val="1688101300"/>
                    </a:ext>
                  </a:extLst>
                </a:gridCol>
              </a:tblGrid>
              <a:tr h="1544664">
                <a:tc>
                  <a:txBody>
                    <a:bodyPr/>
                    <a:lstStyle/>
                    <a:p>
                      <a:pPr algn="ctr"/>
                      <a:r>
                        <a:rPr lang="en-US" sz="1500" b="0" dirty="0">
                          <a:solidFill>
                            <a:schemeClr val="bg1"/>
                          </a:solidFill>
                        </a:rPr>
                        <a:t>1. Who wrote this?</a:t>
                      </a:r>
                    </a:p>
                  </a:txBody>
                  <a:tcPr/>
                </a:tc>
                <a:tc>
                  <a:txBody>
                    <a:bodyPr/>
                    <a:lstStyle/>
                    <a:p>
                      <a:pPr algn="ctr"/>
                      <a:r>
                        <a:rPr lang="en-US" sz="1500" b="0" dirty="0">
                          <a:solidFill>
                            <a:schemeClr val="bg1"/>
                          </a:solidFill>
                        </a:rPr>
                        <a:t>2. Who is the audience?</a:t>
                      </a:r>
                    </a:p>
                  </a:txBody>
                  <a:tcPr/>
                </a:tc>
                <a:tc>
                  <a:txBody>
                    <a:bodyPr/>
                    <a:lstStyle/>
                    <a:p>
                      <a:r>
                        <a:rPr lang="en-US" sz="1500" b="0" dirty="0">
                          <a:solidFill>
                            <a:schemeClr val="bg1"/>
                          </a:solidFill>
                        </a:rPr>
                        <a:t>3. </a:t>
                      </a:r>
                      <a:r>
                        <a:rPr lang="en-US" sz="1500" b="0" kern="1200" dirty="0">
                          <a:solidFill>
                            <a:schemeClr val="bg1"/>
                          </a:solidFill>
                          <a:effectLst/>
                          <a:latin typeface="+mn-lt"/>
                          <a:ea typeface="+mn-ea"/>
                          <a:cs typeface="+mn-cs"/>
                        </a:rPr>
                        <a:t>When was this source written? What was happening at that time? </a:t>
                      </a:r>
                      <a:endParaRPr lang="en-US" sz="1500" b="0" dirty="0">
                        <a:solidFill>
                          <a:schemeClr val="bg1"/>
                        </a:solidFill>
                      </a:endParaRPr>
                    </a:p>
                  </a:txBody>
                  <a:tcPr/>
                </a:tc>
                <a:tc>
                  <a:txBody>
                    <a:bodyPr/>
                    <a:lstStyle/>
                    <a:p>
                      <a:r>
                        <a:rPr lang="en-US" sz="1500" b="0" kern="1200" dirty="0">
                          <a:solidFill>
                            <a:schemeClr val="lt1"/>
                          </a:solidFill>
                          <a:effectLst/>
                          <a:latin typeface="+mn-lt"/>
                          <a:ea typeface="+mn-ea"/>
                          <a:cs typeface="+mn-cs"/>
                        </a:rPr>
                        <a:t>4. Why was this source written? </a:t>
                      </a:r>
                      <a:endParaRPr lang="en-US" sz="1500" b="0" dirty="0"/>
                    </a:p>
                  </a:txBody>
                  <a:tcPr/>
                </a:tc>
                <a:extLst>
                  <a:ext uri="{0D108BD9-81ED-4DB2-BD59-A6C34878D82A}">
                    <a16:rowId xmlns:a16="http://schemas.microsoft.com/office/drawing/2014/main" val="2750423701"/>
                  </a:ext>
                </a:extLst>
              </a:tr>
              <a:tr h="1420477">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0" dirty="0">
                          <a:solidFill>
                            <a:schemeClr val="bg1"/>
                          </a:solidFill>
                        </a:rPr>
                        <a:t>5. </a:t>
                      </a:r>
                      <a:r>
                        <a:rPr lang="en-US" sz="1500" b="0" kern="1200" dirty="0">
                          <a:solidFill>
                            <a:schemeClr val="bg1"/>
                          </a:solidFill>
                          <a:effectLst/>
                          <a:latin typeface="+mn-lt"/>
                          <a:ea typeface="+mn-ea"/>
                          <a:cs typeface="+mn-cs"/>
                        </a:rPr>
                        <a:t>Based on the document, what problems existed at the time?</a:t>
                      </a:r>
                    </a:p>
                    <a:p>
                      <a:endParaRPr lang="en-US" sz="1500" b="0" dirty="0">
                        <a:solidFill>
                          <a:schemeClr val="bg1"/>
                        </a:solidFill>
                      </a:endParaRPr>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394559963"/>
                  </a:ext>
                </a:extLst>
              </a:tr>
            </a:tbl>
          </a:graphicData>
        </a:graphic>
      </p:graphicFrame>
    </p:spTree>
    <p:extLst>
      <p:ext uri="{BB962C8B-B14F-4D97-AF65-F5344CB8AC3E}">
        <p14:creationId xmlns:p14="http://schemas.microsoft.com/office/powerpoint/2010/main" val="2965117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539CF-C9F0-4F85-8A0D-30FF1B05D4EF}"/>
              </a:ext>
            </a:extLst>
          </p:cNvPr>
          <p:cNvSpPr>
            <a:spLocks noGrp="1"/>
          </p:cNvSpPr>
          <p:nvPr>
            <p:ph type="title"/>
          </p:nvPr>
        </p:nvSpPr>
        <p:spPr>
          <a:xfrm>
            <a:off x="2231136" y="289989"/>
            <a:ext cx="7729728" cy="1188720"/>
          </a:xfrm>
        </p:spPr>
        <p:txBody>
          <a:bodyPr/>
          <a:lstStyle/>
          <a:p>
            <a:r>
              <a:rPr lang="en-US" dirty="0"/>
              <a:t>The Italian hamlet</a:t>
            </a:r>
          </a:p>
        </p:txBody>
      </p:sp>
      <p:sp>
        <p:nvSpPr>
          <p:cNvPr id="3" name="Content Placeholder 2">
            <a:extLst>
              <a:ext uri="{FF2B5EF4-FFF2-40B4-BE49-F238E27FC236}">
                <a16:creationId xmlns:a16="http://schemas.microsoft.com/office/drawing/2014/main" id="{885DC3D2-0722-458A-A74C-B02BE56FD70B}"/>
              </a:ext>
            </a:extLst>
          </p:cNvPr>
          <p:cNvSpPr>
            <a:spLocks noGrp="1"/>
          </p:cNvSpPr>
          <p:nvPr>
            <p:ph idx="1"/>
          </p:nvPr>
        </p:nvSpPr>
        <p:spPr>
          <a:xfrm>
            <a:off x="123150" y="1610255"/>
            <a:ext cx="10663219" cy="4957756"/>
          </a:xfrm>
        </p:spPr>
        <p:txBody>
          <a:bodyPr>
            <a:noAutofit/>
          </a:bodyPr>
          <a:lstStyle/>
          <a:p>
            <a:pPr marL="0" indent="0">
              <a:buNone/>
            </a:pPr>
            <a:r>
              <a:rPr lang="en-US" sz="2000" b="1" u="sng" dirty="0"/>
              <a:t>King Charles Albert</a:t>
            </a:r>
          </a:p>
          <a:p>
            <a:r>
              <a:rPr lang="en-US" sz="2000" dirty="0"/>
              <a:t> The King of northern Italian state, Piedmont-Sardinia from 1831 to 1849</a:t>
            </a:r>
          </a:p>
          <a:p>
            <a:pPr lvl="1"/>
            <a:r>
              <a:rPr lang="en-US" sz="2000" dirty="0"/>
              <a:t>Only native monarch in Italian States</a:t>
            </a:r>
          </a:p>
          <a:p>
            <a:r>
              <a:rPr lang="en-US" sz="2000" dirty="0"/>
              <a:t>He adopted the idea of a federal Italy, led by the Pope and freed from the House of Habsburg in 1848</a:t>
            </a:r>
          </a:p>
          <a:p>
            <a:r>
              <a:rPr lang="en-US" sz="2000" dirty="0"/>
              <a:t>Liberal sovereign:</a:t>
            </a:r>
            <a:r>
              <a:rPr lang="en-US" sz="2000" baseline="30000" dirty="0"/>
              <a:t>9</a:t>
            </a:r>
            <a:r>
              <a:rPr lang="en-US" sz="2000" dirty="0"/>
              <a:t> </a:t>
            </a:r>
          </a:p>
          <a:p>
            <a:pPr lvl="1"/>
            <a:r>
              <a:rPr lang="en-US" sz="2000" dirty="0"/>
              <a:t>Albertine Statute: the first Italian constitution, which became the constitution of unified Italy</a:t>
            </a:r>
          </a:p>
          <a:p>
            <a:r>
              <a:rPr lang="en-US" sz="2000" dirty="0"/>
              <a:t>Led forces against the Imperial Austrian army in the First Italian War of Independence (1848–1849): </a:t>
            </a:r>
          </a:p>
          <a:p>
            <a:pPr lvl="1"/>
            <a:r>
              <a:rPr lang="en-US" sz="2000" dirty="0"/>
              <a:t>His invasion of Lombardy proved unsuccessful</a:t>
            </a:r>
          </a:p>
          <a:p>
            <a:pPr lvl="1"/>
            <a:r>
              <a:rPr lang="en-US" sz="2000" dirty="0"/>
              <a:t>By 1849 the Austrians had reestablished complete control over Lombardy and Venetia. </a:t>
            </a:r>
          </a:p>
          <a:p>
            <a:pPr lvl="1"/>
            <a:r>
              <a:rPr lang="en-US" sz="2000" dirty="0"/>
              <a:t>Counterrevolutionary forces also defeated Italians</a:t>
            </a:r>
          </a:p>
          <a:p>
            <a:pPr lvl="1"/>
            <a:r>
              <a:rPr lang="en-US" sz="2000" dirty="0"/>
              <a:t>French forces helped Pope Pius IX to regain control of Rome</a:t>
            </a:r>
          </a:p>
        </p:txBody>
      </p:sp>
    </p:spTree>
    <p:extLst>
      <p:ext uri="{BB962C8B-B14F-4D97-AF65-F5344CB8AC3E}">
        <p14:creationId xmlns:p14="http://schemas.microsoft.com/office/powerpoint/2010/main" val="1122984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4D37F-08C6-44B0-B13F-D9BC6B1AF389}"/>
              </a:ext>
            </a:extLst>
          </p:cNvPr>
          <p:cNvSpPr>
            <a:spLocks noGrp="1"/>
          </p:cNvSpPr>
          <p:nvPr>
            <p:ph type="title"/>
          </p:nvPr>
        </p:nvSpPr>
        <p:spPr>
          <a:xfrm>
            <a:off x="2168992" y="139068"/>
            <a:ext cx="7729728" cy="1188720"/>
          </a:xfrm>
        </p:spPr>
        <p:txBody>
          <a:bodyPr/>
          <a:lstStyle/>
          <a:p>
            <a:r>
              <a:rPr lang="en-US" dirty="0"/>
              <a:t>Propaganda </a:t>
            </a:r>
          </a:p>
        </p:txBody>
      </p:sp>
      <p:sp>
        <p:nvSpPr>
          <p:cNvPr id="3" name="Content Placeholder 2">
            <a:extLst>
              <a:ext uri="{FF2B5EF4-FFF2-40B4-BE49-F238E27FC236}">
                <a16:creationId xmlns:a16="http://schemas.microsoft.com/office/drawing/2014/main" id="{E5A09DE0-8A68-4C40-8F8A-E73752727A4A}"/>
              </a:ext>
            </a:extLst>
          </p:cNvPr>
          <p:cNvSpPr>
            <a:spLocks noGrp="1"/>
          </p:cNvSpPr>
          <p:nvPr>
            <p:ph idx="1"/>
          </p:nvPr>
        </p:nvSpPr>
        <p:spPr>
          <a:xfrm>
            <a:off x="3968319" y="1606859"/>
            <a:ext cx="8027752" cy="5251141"/>
          </a:xfrm>
        </p:spPr>
        <p:txBody>
          <a:bodyPr>
            <a:noAutofit/>
          </a:bodyPr>
          <a:lstStyle/>
          <a:p>
            <a:pPr marL="0" indent="0">
              <a:buNone/>
            </a:pPr>
            <a:r>
              <a:rPr lang="en-US" b="1" u="sng" dirty="0"/>
              <a:t>Young Italy: </a:t>
            </a:r>
          </a:p>
          <a:p>
            <a:r>
              <a:rPr lang="en-US" dirty="0"/>
              <a:t>Political movement for Italian youth (under age 40) founded by Mazzini</a:t>
            </a:r>
          </a:p>
          <a:p>
            <a:r>
              <a:rPr lang="en-US" dirty="0"/>
              <a:t>Goal: to create a united Italian republic through promoting a general insurrection in the Italian reactionary states and in the lands occupied by the Austrian Empire</a:t>
            </a:r>
          </a:p>
          <a:p>
            <a:r>
              <a:rPr lang="en-US" dirty="0"/>
              <a:t>Attracted most of Italian population (except nobility and clergy) who were seeking economic prosperity, wider participation in government and a common identity</a:t>
            </a:r>
          </a:p>
          <a:p>
            <a:r>
              <a:rPr lang="en-US" dirty="0"/>
              <a:t>Easily spread throughout Italy and other nations across Europe:</a:t>
            </a:r>
          </a:p>
          <a:p>
            <a:pPr lvl="1"/>
            <a:r>
              <a:rPr lang="en-US" sz="1800" dirty="0"/>
              <a:t>1. Speeches – Mazzini held rallies to gather support </a:t>
            </a:r>
          </a:p>
          <a:p>
            <a:pPr lvl="1"/>
            <a:r>
              <a:rPr lang="en-US" sz="1800" dirty="0"/>
              <a:t>2. Redshirts – volunteers who followed the charismatic Garibaldi to battle</a:t>
            </a:r>
          </a:p>
          <a:p>
            <a:pPr lvl="1"/>
            <a:r>
              <a:rPr lang="en-US" sz="1800" dirty="0"/>
              <a:t>3. Popular uprisings – believed this would create a unified Italy – he was right</a:t>
            </a:r>
          </a:p>
          <a:p>
            <a:r>
              <a:rPr lang="en-US" dirty="0"/>
              <a:t>The slogan that defined the movement's aim was "Union, Strength, and Liberty"</a:t>
            </a:r>
          </a:p>
          <a:p>
            <a:pPr lvl="1"/>
            <a:r>
              <a:rPr lang="en-US" sz="1800" dirty="0"/>
              <a:t>The phrase could be found in the tricolor Italian flag, which represented the country's unity</a:t>
            </a:r>
          </a:p>
        </p:txBody>
      </p:sp>
      <p:pic>
        <p:nvPicPr>
          <p:cNvPr id="11266" name="Picture 2" descr="Flag of Italy - Wikipedia">
            <a:extLst>
              <a:ext uri="{FF2B5EF4-FFF2-40B4-BE49-F238E27FC236}">
                <a16:creationId xmlns:a16="http://schemas.microsoft.com/office/drawing/2014/main" id="{751ABC2B-EC43-409C-B802-D8DAD22866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30" y="1915818"/>
            <a:ext cx="3541569" cy="23610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CC5C784-D026-4532-99D6-235D7FA354AF}"/>
              </a:ext>
            </a:extLst>
          </p:cNvPr>
          <p:cNvSpPr txBox="1"/>
          <p:nvPr/>
        </p:nvSpPr>
        <p:spPr>
          <a:xfrm>
            <a:off x="65103" y="4341180"/>
            <a:ext cx="3672396" cy="612560"/>
          </a:xfrm>
          <a:prstGeom prst="rect">
            <a:avLst/>
          </a:prstGeom>
          <a:noFill/>
        </p:spPr>
        <p:txBody>
          <a:bodyPr wrap="square" rtlCol="0">
            <a:spAutoFit/>
          </a:bodyPr>
          <a:lstStyle/>
          <a:p>
            <a:r>
              <a:rPr lang="en-US" sz="1100" dirty="0"/>
              <a:t>Fig. 9: </a:t>
            </a:r>
            <a:r>
              <a:rPr lang="en-US" sz="1100" dirty="0" err="1"/>
              <a:t>il</a:t>
            </a:r>
            <a:r>
              <a:rPr lang="en-US" sz="1100" dirty="0"/>
              <a:t> </a:t>
            </a:r>
            <a:r>
              <a:rPr lang="en-US" sz="1100" dirty="0" err="1"/>
              <a:t>Tricolore</a:t>
            </a:r>
            <a:r>
              <a:rPr lang="en-US" sz="1100" dirty="0"/>
              <a:t>, inspired by the flag of France born during the French Revolution. The green represents hope, white represents faith, and red represents love.</a:t>
            </a:r>
          </a:p>
        </p:txBody>
      </p:sp>
    </p:spTree>
    <p:extLst>
      <p:ext uri="{BB962C8B-B14F-4D97-AF65-F5344CB8AC3E}">
        <p14:creationId xmlns:p14="http://schemas.microsoft.com/office/powerpoint/2010/main" val="2322048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FF2B5-D1CB-43A6-A33B-72B9C38F766F}"/>
              </a:ext>
            </a:extLst>
          </p:cNvPr>
          <p:cNvSpPr>
            <a:spLocks noGrp="1"/>
          </p:cNvSpPr>
          <p:nvPr>
            <p:ph type="title"/>
          </p:nvPr>
        </p:nvSpPr>
        <p:spPr>
          <a:xfrm>
            <a:off x="2231136" y="281111"/>
            <a:ext cx="7729728" cy="1188720"/>
          </a:xfrm>
        </p:spPr>
        <p:txBody>
          <a:bodyPr/>
          <a:lstStyle/>
          <a:p>
            <a:r>
              <a:rPr lang="en-US" dirty="0"/>
              <a:t>The failures of 1848</a:t>
            </a:r>
          </a:p>
        </p:txBody>
      </p:sp>
      <p:sp>
        <p:nvSpPr>
          <p:cNvPr id="3" name="Content Placeholder 2">
            <a:extLst>
              <a:ext uri="{FF2B5EF4-FFF2-40B4-BE49-F238E27FC236}">
                <a16:creationId xmlns:a16="http://schemas.microsoft.com/office/drawing/2014/main" id="{A19B9E84-99A2-4326-8673-94488E88C249}"/>
              </a:ext>
            </a:extLst>
          </p:cNvPr>
          <p:cNvSpPr>
            <a:spLocks noGrp="1"/>
          </p:cNvSpPr>
          <p:nvPr>
            <p:ph idx="1"/>
          </p:nvPr>
        </p:nvSpPr>
        <p:spPr>
          <a:xfrm>
            <a:off x="284085" y="1775534"/>
            <a:ext cx="11656381" cy="4801355"/>
          </a:xfrm>
        </p:spPr>
        <p:txBody>
          <a:bodyPr>
            <a:noAutofit/>
          </a:bodyPr>
          <a:lstStyle/>
          <a:p>
            <a:pPr marL="0" indent="0">
              <a:buNone/>
            </a:pPr>
            <a:r>
              <a:rPr lang="en-US" sz="2300" b="1" u="sng" dirty="0"/>
              <a:t>Why did the Revolution Fail?</a:t>
            </a:r>
          </a:p>
          <a:p>
            <a:r>
              <a:rPr lang="en-US" sz="2300" dirty="0"/>
              <a:t>Throughout Europe in 1848, popular revolts had initiated revolutionary upheavals that had led to the formation of liberal constitutions and liberal governments.</a:t>
            </a:r>
          </a:p>
          <a:p>
            <a:r>
              <a:rPr lang="en-US" sz="2300" dirty="0"/>
              <a:t>Two reasons why this revolution failed:</a:t>
            </a:r>
          </a:p>
          <a:p>
            <a:pPr lvl="1"/>
            <a:r>
              <a:rPr lang="en-US" sz="2300" dirty="0"/>
              <a:t>1. unity of the revolutionaries made it possible, but divisions shattered their ranks</a:t>
            </a:r>
          </a:p>
          <a:p>
            <a:pPr lvl="2"/>
            <a:r>
              <a:rPr lang="en-US" sz="2300" dirty="0"/>
              <a:t>Radicals pushed for universal male suffrage</a:t>
            </a:r>
          </a:p>
          <a:p>
            <a:pPr lvl="3"/>
            <a:r>
              <a:rPr lang="en-US" sz="2300" dirty="0"/>
              <a:t>Result = liberals ended up supporting the ruling class to secure property rights. This led to established governments taking control back</a:t>
            </a:r>
          </a:p>
          <a:p>
            <a:pPr lvl="1"/>
            <a:r>
              <a:rPr lang="en-US" sz="2300" dirty="0"/>
              <a:t>2. Failed to give the same rights to minorities; for example Jews were not granted the same rights as Catholics in Italy. </a:t>
            </a:r>
          </a:p>
          <a:p>
            <a:endParaRPr lang="en-US" sz="2300" dirty="0"/>
          </a:p>
        </p:txBody>
      </p:sp>
    </p:spTree>
    <p:extLst>
      <p:ext uri="{BB962C8B-B14F-4D97-AF65-F5344CB8AC3E}">
        <p14:creationId xmlns:p14="http://schemas.microsoft.com/office/powerpoint/2010/main" val="784088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FF2B5-D1CB-43A6-A33B-72B9C38F766F}"/>
              </a:ext>
            </a:extLst>
          </p:cNvPr>
          <p:cNvSpPr>
            <a:spLocks noGrp="1"/>
          </p:cNvSpPr>
          <p:nvPr>
            <p:ph type="title"/>
          </p:nvPr>
        </p:nvSpPr>
        <p:spPr>
          <a:xfrm>
            <a:off x="2231136" y="281111"/>
            <a:ext cx="7729728" cy="1188720"/>
          </a:xfrm>
        </p:spPr>
        <p:txBody>
          <a:bodyPr/>
          <a:lstStyle/>
          <a:p>
            <a:r>
              <a:rPr lang="en-US" dirty="0"/>
              <a:t>The failures of 1848</a:t>
            </a:r>
          </a:p>
        </p:txBody>
      </p:sp>
      <p:sp>
        <p:nvSpPr>
          <p:cNvPr id="3" name="Content Placeholder 2">
            <a:extLst>
              <a:ext uri="{FF2B5EF4-FFF2-40B4-BE49-F238E27FC236}">
                <a16:creationId xmlns:a16="http://schemas.microsoft.com/office/drawing/2014/main" id="{A19B9E84-99A2-4326-8673-94488E88C249}"/>
              </a:ext>
            </a:extLst>
          </p:cNvPr>
          <p:cNvSpPr>
            <a:spLocks noGrp="1"/>
          </p:cNvSpPr>
          <p:nvPr>
            <p:ph idx="1"/>
          </p:nvPr>
        </p:nvSpPr>
        <p:spPr>
          <a:xfrm>
            <a:off x="284085" y="1775534"/>
            <a:ext cx="11656381" cy="4801355"/>
          </a:xfrm>
        </p:spPr>
        <p:txBody>
          <a:bodyPr>
            <a:noAutofit/>
          </a:bodyPr>
          <a:lstStyle/>
          <a:p>
            <a:pPr marL="0" indent="0">
              <a:buNone/>
            </a:pPr>
            <a:r>
              <a:rPr lang="en-US" sz="2500" b="1" u="sng" dirty="0"/>
              <a:t>Why did the Revolution Fail?</a:t>
            </a:r>
          </a:p>
          <a:p>
            <a:r>
              <a:rPr lang="en-US" sz="2500" dirty="0"/>
              <a:t>Even though the Revolution of 1848 failed, it created a foundation for the Second Italian War of Independence in 1859, which played a crucial part in the process of Italian unification.</a:t>
            </a:r>
          </a:p>
          <a:p>
            <a:r>
              <a:rPr lang="en-US" sz="2500" dirty="0"/>
              <a:t>Long lasting effects of the First Italian War of Independence that go on to ultimately lead to a successful unification:</a:t>
            </a:r>
          </a:p>
          <a:p>
            <a:pPr lvl="1"/>
            <a:r>
              <a:rPr lang="en-US" sz="2500" dirty="0"/>
              <a:t>1. the Albertine Statue </a:t>
            </a:r>
          </a:p>
          <a:p>
            <a:pPr lvl="1"/>
            <a:r>
              <a:rPr lang="en-US" sz="2500" dirty="0"/>
              <a:t>2. Strong sense of nationalism</a:t>
            </a:r>
          </a:p>
          <a:p>
            <a:pPr lvl="1"/>
            <a:r>
              <a:rPr lang="en-US" sz="2500" dirty="0"/>
              <a:t>3. Military Revolution </a:t>
            </a:r>
          </a:p>
          <a:p>
            <a:pPr lvl="1"/>
            <a:endParaRPr lang="en-US" sz="2500" dirty="0"/>
          </a:p>
        </p:txBody>
      </p:sp>
    </p:spTree>
    <p:extLst>
      <p:ext uri="{BB962C8B-B14F-4D97-AF65-F5344CB8AC3E}">
        <p14:creationId xmlns:p14="http://schemas.microsoft.com/office/powerpoint/2010/main" val="3506665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39A64-B268-435F-8ED6-B1C9851F9CBB}"/>
              </a:ext>
            </a:extLst>
          </p:cNvPr>
          <p:cNvSpPr>
            <a:spLocks noGrp="1"/>
          </p:cNvSpPr>
          <p:nvPr>
            <p:ph type="title"/>
          </p:nvPr>
        </p:nvSpPr>
        <p:spPr>
          <a:xfrm>
            <a:off x="2226261" y="210410"/>
            <a:ext cx="7729728" cy="1188720"/>
          </a:xfrm>
        </p:spPr>
        <p:txBody>
          <a:bodyPr/>
          <a:lstStyle/>
          <a:p>
            <a:r>
              <a:rPr lang="en-US" dirty="0"/>
              <a:t>Effect #1: the Albertine statute</a:t>
            </a:r>
          </a:p>
        </p:txBody>
      </p:sp>
      <p:sp>
        <p:nvSpPr>
          <p:cNvPr id="3" name="Content Placeholder 2">
            <a:extLst>
              <a:ext uri="{FF2B5EF4-FFF2-40B4-BE49-F238E27FC236}">
                <a16:creationId xmlns:a16="http://schemas.microsoft.com/office/drawing/2014/main" id="{6E12E8DE-8C63-4E88-B45D-287540549260}"/>
              </a:ext>
            </a:extLst>
          </p:cNvPr>
          <p:cNvSpPr>
            <a:spLocks noGrp="1"/>
          </p:cNvSpPr>
          <p:nvPr>
            <p:ph idx="1"/>
          </p:nvPr>
        </p:nvSpPr>
        <p:spPr>
          <a:xfrm>
            <a:off x="123151" y="1615737"/>
            <a:ext cx="7733587" cy="4943078"/>
          </a:xfrm>
        </p:spPr>
        <p:txBody>
          <a:bodyPr>
            <a:noAutofit/>
          </a:bodyPr>
          <a:lstStyle/>
          <a:p>
            <a:pPr marL="0" indent="0">
              <a:buNone/>
            </a:pPr>
            <a:r>
              <a:rPr lang="en-US" sz="2200" b="1" u="sng" dirty="0"/>
              <a:t>The Italian Constitution: Albertine Statue</a:t>
            </a:r>
          </a:p>
          <a:p>
            <a:r>
              <a:rPr lang="en-US" sz="2200" dirty="0"/>
              <a:t>The constitution that Charles Albert of Sardinia approved on 4 March 1848. </a:t>
            </a:r>
          </a:p>
          <a:p>
            <a:r>
              <a:rPr lang="en-US" sz="2200" dirty="0"/>
              <a:t>Becomes the constitution of the unified Kingdom of Italy and remained in force, (with changes) until 1948</a:t>
            </a:r>
          </a:p>
          <a:p>
            <a:r>
              <a:rPr lang="en-US" sz="2200" dirty="0"/>
              <a:t>Established Catholicism as the sole state religion</a:t>
            </a:r>
          </a:p>
          <a:p>
            <a:r>
              <a:rPr lang="en-US" sz="2200" dirty="0"/>
              <a:t>Grants freedom of religion for all existing forms of worship</a:t>
            </a:r>
          </a:p>
          <a:p>
            <a:r>
              <a:rPr lang="en-US" sz="2200" dirty="0"/>
              <a:t>Established a representative monarchy, with a hereditary crown</a:t>
            </a:r>
          </a:p>
          <a:p>
            <a:r>
              <a:rPr lang="en-US" sz="2200" dirty="0"/>
              <a:t>Legislative power was exercised collectively by the King, the Senate and the Chamber of Deputies. </a:t>
            </a:r>
          </a:p>
          <a:p>
            <a:r>
              <a:rPr lang="en-US" sz="2200" dirty="0"/>
              <a:t>Executive power was entrusted in the King, who was declared to be "sacred and inviolable.”</a:t>
            </a:r>
            <a:r>
              <a:rPr lang="en-US" sz="2200" baseline="30000" dirty="0"/>
              <a:t>10</a:t>
            </a:r>
          </a:p>
        </p:txBody>
      </p:sp>
      <p:sp>
        <p:nvSpPr>
          <p:cNvPr id="4" name="TextBox 3">
            <a:extLst>
              <a:ext uri="{FF2B5EF4-FFF2-40B4-BE49-F238E27FC236}">
                <a16:creationId xmlns:a16="http://schemas.microsoft.com/office/drawing/2014/main" id="{D2B6A635-BAE4-47B0-84DE-F2C0222A14E2}"/>
              </a:ext>
            </a:extLst>
          </p:cNvPr>
          <p:cNvSpPr txBox="1"/>
          <p:nvPr/>
        </p:nvSpPr>
        <p:spPr>
          <a:xfrm>
            <a:off x="8061552" y="4687410"/>
            <a:ext cx="4007297" cy="877163"/>
          </a:xfrm>
          <a:prstGeom prst="rect">
            <a:avLst/>
          </a:prstGeom>
          <a:noFill/>
        </p:spPr>
        <p:txBody>
          <a:bodyPr wrap="square" rtlCol="0">
            <a:spAutoFit/>
          </a:bodyPr>
          <a:lstStyle/>
          <a:p>
            <a:r>
              <a:rPr lang="en-US" sz="1000" dirty="0"/>
              <a:t>Fig. 8: King Charles Albert signing the Albertine Statute, the only constitution to survive the repression that followed the First War of Independence (1848–1849). The Statute remained the basis of the legal system even after Italian unification was achieved in 1861 until Benito Mussolini </a:t>
            </a:r>
            <a:r>
              <a:rPr lang="en-US" sz="1100" dirty="0"/>
              <a:t>gained</a:t>
            </a:r>
            <a:r>
              <a:rPr lang="en-US" sz="1000" dirty="0"/>
              <a:t> power in 1925.</a:t>
            </a:r>
          </a:p>
        </p:txBody>
      </p:sp>
      <p:pic>
        <p:nvPicPr>
          <p:cNvPr id="5" name="Picture 2">
            <a:extLst>
              <a:ext uri="{FF2B5EF4-FFF2-40B4-BE49-F238E27FC236}">
                <a16:creationId xmlns:a16="http://schemas.microsoft.com/office/drawing/2014/main" id="{9131D424-3655-4AFA-A45E-ADE7DCF5DD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1552" y="1719447"/>
            <a:ext cx="4007297" cy="2806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905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B39B7-976C-4B88-A197-F62B3246555E}"/>
              </a:ext>
            </a:extLst>
          </p:cNvPr>
          <p:cNvSpPr>
            <a:spLocks noGrp="1"/>
          </p:cNvSpPr>
          <p:nvPr>
            <p:ph type="title"/>
          </p:nvPr>
        </p:nvSpPr>
        <p:spPr>
          <a:xfrm>
            <a:off x="2231136" y="272234"/>
            <a:ext cx="7729728" cy="1188720"/>
          </a:xfrm>
        </p:spPr>
        <p:txBody>
          <a:bodyPr/>
          <a:lstStyle/>
          <a:p>
            <a:r>
              <a:rPr lang="en-US" dirty="0"/>
              <a:t>Effect #2: rise in nationalism</a:t>
            </a:r>
          </a:p>
        </p:txBody>
      </p:sp>
      <p:sp>
        <p:nvSpPr>
          <p:cNvPr id="3" name="Content Placeholder 2">
            <a:extLst>
              <a:ext uri="{FF2B5EF4-FFF2-40B4-BE49-F238E27FC236}">
                <a16:creationId xmlns:a16="http://schemas.microsoft.com/office/drawing/2014/main" id="{49CD24B2-C4DE-4A76-BC05-88B8E0CDB3A0}"/>
              </a:ext>
            </a:extLst>
          </p:cNvPr>
          <p:cNvSpPr>
            <a:spLocks noGrp="1"/>
          </p:cNvSpPr>
          <p:nvPr>
            <p:ph idx="1"/>
          </p:nvPr>
        </p:nvSpPr>
        <p:spPr>
          <a:xfrm>
            <a:off x="4228493" y="1748902"/>
            <a:ext cx="7729728" cy="4962616"/>
          </a:xfrm>
        </p:spPr>
        <p:txBody>
          <a:bodyPr>
            <a:noAutofit/>
          </a:bodyPr>
          <a:lstStyle/>
          <a:p>
            <a:pPr marL="0" indent="0">
              <a:buNone/>
            </a:pPr>
            <a:r>
              <a:rPr lang="en-US" sz="2300" b="1" u="sng" dirty="0"/>
              <a:t>Risorgimento: Italian "Resurgence”</a:t>
            </a:r>
          </a:p>
          <a:p>
            <a:r>
              <a:rPr lang="en-US" sz="2300" dirty="0"/>
              <a:t>The political and social movement in the 19th century that consolidated different states of the Italian peninsula into the single state of the Kingdom of Italy in 1861</a:t>
            </a:r>
          </a:p>
          <a:p>
            <a:pPr lvl="1"/>
            <a:r>
              <a:rPr lang="en-US" sz="2300" dirty="0"/>
              <a:t>Led by the “Fathers of the Fatherland”</a:t>
            </a:r>
          </a:p>
          <a:p>
            <a:pPr lvl="1"/>
            <a:r>
              <a:rPr lang="en-US" sz="2300" dirty="0"/>
              <a:t>Began with the revolutions of 1848 that contested the outcome of the Congress of Vienna</a:t>
            </a:r>
          </a:p>
          <a:p>
            <a:pPr lvl="1"/>
            <a:r>
              <a:rPr lang="en-US" sz="2300" dirty="0"/>
              <a:t>Process is completed when Rome is established as the capital of the Kingdom of Italy</a:t>
            </a:r>
          </a:p>
          <a:p>
            <a:r>
              <a:rPr lang="en-US" sz="2300" dirty="0"/>
              <a:t>Emphasizes the romantic, nationalist and patriotic ideals of an Italian renaissance through the conquest of a unified political identity.</a:t>
            </a:r>
            <a:r>
              <a:rPr lang="en-US" sz="2300" baseline="30000" dirty="0"/>
              <a:t>12</a:t>
            </a:r>
          </a:p>
          <a:p>
            <a:endParaRPr lang="en-US" sz="2300" dirty="0"/>
          </a:p>
          <a:p>
            <a:pPr lvl="1"/>
            <a:endParaRPr lang="en-US" sz="2300" dirty="0"/>
          </a:p>
        </p:txBody>
      </p:sp>
      <p:pic>
        <p:nvPicPr>
          <p:cNvPr id="13314" name="Picture 2" descr="Giuseppe Garibaldi">
            <a:extLst>
              <a:ext uri="{FF2B5EF4-FFF2-40B4-BE49-F238E27FC236}">
                <a16:creationId xmlns:a16="http://schemas.microsoft.com/office/drawing/2014/main" id="{5E5769DD-D280-411A-BE2E-DBD7EE33B3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802" y="1748902"/>
            <a:ext cx="2636612" cy="38584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5DEF6A1-A5D8-416F-B1E6-260691E9F5A7}"/>
              </a:ext>
            </a:extLst>
          </p:cNvPr>
          <p:cNvSpPr txBox="1"/>
          <p:nvPr/>
        </p:nvSpPr>
        <p:spPr>
          <a:xfrm>
            <a:off x="991802" y="5841507"/>
            <a:ext cx="2636612" cy="553998"/>
          </a:xfrm>
          <a:prstGeom prst="rect">
            <a:avLst/>
          </a:prstGeom>
          <a:noFill/>
        </p:spPr>
        <p:txBody>
          <a:bodyPr wrap="square" rtlCol="0">
            <a:spAutoFit/>
          </a:bodyPr>
          <a:lstStyle/>
          <a:p>
            <a:r>
              <a:rPr lang="en-US" sz="1000" dirty="0"/>
              <a:t>Fig. 9: Giuseppe Garibaldi also served as a global exemplar of mid-19th century revolutionary nationalism and liberalism.</a:t>
            </a:r>
            <a:r>
              <a:rPr lang="en-US" sz="1000" baseline="30000" dirty="0"/>
              <a:t>11</a:t>
            </a:r>
          </a:p>
        </p:txBody>
      </p:sp>
    </p:spTree>
    <p:extLst>
      <p:ext uri="{BB962C8B-B14F-4D97-AF65-F5344CB8AC3E}">
        <p14:creationId xmlns:p14="http://schemas.microsoft.com/office/powerpoint/2010/main" val="3391515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D920-EE35-480B-9909-ED26F91D1EBE}"/>
              </a:ext>
            </a:extLst>
          </p:cNvPr>
          <p:cNvSpPr>
            <a:spLocks noGrp="1"/>
          </p:cNvSpPr>
          <p:nvPr>
            <p:ph type="title"/>
          </p:nvPr>
        </p:nvSpPr>
        <p:spPr>
          <a:xfrm>
            <a:off x="2231136" y="263356"/>
            <a:ext cx="7729728" cy="1188720"/>
          </a:xfrm>
        </p:spPr>
        <p:txBody>
          <a:bodyPr/>
          <a:lstStyle/>
          <a:p>
            <a:r>
              <a:rPr lang="en-US" dirty="0"/>
              <a:t>Effect #3: Military advancements</a:t>
            </a:r>
          </a:p>
        </p:txBody>
      </p:sp>
      <p:sp>
        <p:nvSpPr>
          <p:cNvPr id="3" name="Content Placeholder 2">
            <a:extLst>
              <a:ext uri="{FF2B5EF4-FFF2-40B4-BE49-F238E27FC236}">
                <a16:creationId xmlns:a16="http://schemas.microsoft.com/office/drawing/2014/main" id="{5CB019A4-0FC1-42B2-ACA4-457287FC84EB}"/>
              </a:ext>
            </a:extLst>
          </p:cNvPr>
          <p:cNvSpPr>
            <a:spLocks noGrp="1"/>
          </p:cNvSpPr>
          <p:nvPr>
            <p:ph idx="1"/>
          </p:nvPr>
        </p:nvSpPr>
        <p:spPr>
          <a:xfrm>
            <a:off x="230819" y="1571348"/>
            <a:ext cx="11789546" cy="4925642"/>
          </a:xfrm>
        </p:spPr>
        <p:txBody>
          <a:bodyPr>
            <a:noAutofit/>
          </a:bodyPr>
          <a:lstStyle/>
          <a:p>
            <a:pPr marL="0" indent="0">
              <a:buNone/>
            </a:pPr>
            <a:r>
              <a:rPr lang="en-US" sz="2100" b="1" u="sng" dirty="0"/>
              <a:t>Military Revolution Theory</a:t>
            </a:r>
          </a:p>
          <a:p>
            <a:r>
              <a:rPr lang="en-US" sz="2100" dirty="0"/>
              <a:t>Theorized by Michael Roberts, an English historian specializing in the early modern period. </a:t>
            </a:r>
          </a:p>
          <a:p>
            <a:pPr lvl="1"/>
            <a:r>
              <a:rPr lang="en-US" sz="2100" dirty="0"/>
              <a:t>Argued that changes in military strategy and tactics during the 16th and 17th centuries resulted in significant lasting changes in governments and society.</a:t>
            </a:r>
            <a:r>
              <a:rPr lang="en-US" sz="2100" baseline="30000" dirty="0"/>
              <a:t>13</a:t>
            </a:r>
          </a:p>
          <a:p>
            <a:pPr lvl="1"/>
            <a:r>
              <a:rPr lang="en-US" sz="2100" dirty="0"/>
              <a:t>Caused by introduction of portable firearms</a:t>
            </a:r>
          </a:p>
          <a:p>
            <a:pPr lvl="1"/>
            <a:r>
              <a:rPr lang="en-US" sz="2100" dirty="0"/>
              <a:t>Linked military technology with larger historical consequences</a:t>
            </a:r>
          </a:p>
          <a:p>
            <a:pPr lvl="2"/>
            <a:r>
              <a:rPr lang="en-US" sz="2100" dirty="0"/>
              <a:t>Argued that innovations in tactics, drill and doctrine maximized the utility of firearms</a:t>
            </a:r>
            <a:r>
              <a:rPr lang="en-US" sz="2100" baseline="30000" dirty="0"/>
              <a:t>14</a:t>
            </a:r>
          </a:p>
          <a:p>
            <a:pPr lvl="3"/>
            <a:r>
              <a:rPr lang="en-US" sz="2100" dirty="0"/>
              <a:t>This led for more trained troops and standing armies</a:t>
            </a:r>
          </a:p>
          <a:p>
            <a:pPr lvl="4"/>
            <a:r>
              <a:rPr lang="en-US" sz="2100" dirty="0"/>
              <a:t>Result = armies grew much larger and more expensive</a:t>
            </a:r>
          </a:p>
          <a:p>
            <a:pPr lvl="2"/>
            <a:r>
              <a:rPr lang="en-US" sz="2100" dirty="0"/>
              <a:t>These changes in turn had major political consequences in the level of administrative support and the supply of money, men and provisions, producing new financial demands and the creation of new governmental institutions.</a:t>
            </a:r>
            <a:r>
              <a:rPr lang="en-US" sz="2100" baseline="30000" dirty="0"/>
              <a:t>15</a:t>
            </a:r>
          </a:p>
        </p:txBody>
      </p:sp>
    </p:spTree>
    <p:extLst>
      <p:ext uri="{BB962C8B-B14F-4D97-AF65-F5344CB8AC3E}">
        <p14:creationId xmlns:p14="http://schemas.microsoft.com/office/powerpoint/2010/main" val="2737427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D920-EE35-480B-9909-ED26F91D1EBE}"/>
              </a:ext>
            </a:extLst>
          </p:cNvPr>
          <p:cNvSpPr>
            <a:spLocks noGrp="1"/>
          </p:cNvSpPr>
          <p:nvPr>
            <p:ph type="title"/>
          </p:nvPr>
        </p:nvSpPr>
        <p:spPr>
          <a:xfrm>
            <a:off x="2231136" y="263356"/>
            <a:ext cx="7729728" cy="1188720"/>
          </a:xfrm>
        </p:spPr>
        <p:txBody>
          <a:bodyPr/>
          <a:lstStyle/>
          <a:p>
            <a:r>
              <a:rPr lang="en-US" dirty="0"/>
              <a:t>Effect #3: Military advancements</a:t>
            </a:r>
          </a:p>
        </p:txBody>
      </p:sp>
      <p:sp>
        <p:nvSpPr>
          <p:cNvPr id="3" name="Content Placeholder 2">
            <a:extLst>
              <a:ext uri="{FF2B5EF4-FFF2-40B4-BE49-F238E27FC236}">
                <a16:creationId xmlns:a16="http://schemas.microsoft.com/office/drawing/2014/main" id="{5CB019A4-0FC1-42B2-ACA4-457287FC84EB}"/>
              </a:ext>
            </a:extLst>
          </p:cNvPr>
          <p:cNvSpPr>
            <a:spLocks noGrp="1"/>
          </p:cNvSpPr>
          <p:nvPr>
            <p:ph idx="1"/>
          </p:nvPr>
        </p:nvSpPr>
        <p:spPr>
          <a:xfrm>
            <a:off x="230819" y="1766656"/>
            <a:ext cx="11789545" cy="4730333"/>
          </a:xfrm>
        </p:spPr>
        <p:txBody>
          <a:bodyPr>
            <a:noAutofit/>
          </a:bodyPr>
          <a:lstStyle/>
          <a:p>
            <a:pPr marL="0" indent="0">
              <a:buNone/>
            </a:pPr>
            <a:r>
              <a:rPr lang="en-US" sz="2400" b="1" u="sng" dirty="0"/>
              <a:t>Military Revolution Theory</a:t>
            </a:r>
          </a:p>
          <a:p>
            <a:r>
              <a:rPr lang="en-US" sz="2400" dirty="0"/>
              <a:t>The Italian Wars served as the proving grounds for the military changes</a:t>
            </a:r>
          </a:p>
          <a:p>
            <a:r>
              <a:rPr lang="en-US" sz="2400" dirty="0"/>
              <a:t>They existed within a chaotic political situation and made nobles reassess their masculinity in the light of new methods of warfare. </a:t>
            </a:r>
          </a:p>
          <a:p>
            <a:r>
              <a:rPr lang="en-US" sz="2400" dirty="0"/>
              <a:t>The Italians reconstructed many older fortifications:</a:t>
            </a:r>
          </a:p>
          <a:p>
            <a:pPr lvl="1"/>
            <a:r>
              <a:rPr lang="en-US" sz="2400" dirty="0"/>
              <a:t>This style of fortress provided multiple angles of fire against attacking troops </a:t>
            </a:r>
          </a:p>
          <a:p>
            <a:pPr lvl="1"/>
            <a:r>
              <a:rPr lang="en-US" sz="2400" dirty="0"/>
              <a:t>Relied on lower, thicker walls that were less susceptible to artillery fire than tall, thin, medieval walls.</a:t>
            </a:r>
            <a:r>
              <a:rPr lang="en-US" sz="2400" baseline="30000" dirty="0"/>
              <a:t>16</a:t>
            </a:r>
            <a:endParaRPr lang="en-US" sz="2400" dirty="0"/>
          </a:p>
          <a:p>
            <a:r>
              <a:rPr lang="en-US" sz="2400" dirty="0"/>
              <a:t>Fortifications allowed for improvements in firearms and cannons</a:t>
            </a:r>
          </a:p>
        </p:txBody>
      </p:sp>
    </p:spTree>
    <p:extLst>
      <p:ext uri="{BB962C8B-B14F-4D97-AF65-F5344CB8AC3E}">
        <p14:creationId xmlns:p14="http://schemas.microsoft.com/office/powerpoint/2010/main" val="2920370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EFED-D7E0-4055-948E-4141D51DBF6D}"/>
              </a:ext>
            </a:extLst>
          </p:cNvPr>
          <p:cNvSpPr>
            <a:spLocks noGrp="1"/>
          </p:cNvSpPr>
          <p:nvPr>
            <p:ph type="title"/>
          </p:nvPr>
        </p:nvSpPr>
        <p:spPr>
          <a:xfrm>
            <a:off x="2231136" y="192335"/>
            <a:ext cx="7729728" cy="1188720"/>
          </a:xfrm>
        </p:spPr>
        <p:txBody>
          <a:bodyPr/>
          <a:lstStyle/>
          <a:p>
            <a:r>
              <a:rPr lang="en-US" dirty="0"/>
              <a:t>Timeline: 1848</a:t>
            </a:r>
          </a:p>
        </p:txBody>
      </p:sp>
      <p:sp>
        <p:nvSpPr>
          <p:cNvPr id="3" name="Content Placeholder 2">
            <a:extLst>
              <a:ext uri="{FF2B5EF4-FFF2-40B4-BE49-F238E27FC236}">
                <a16:creationId xmlns:a16="http://schemas.microsoft.com/office/drawing/2014/main" id="{0E365280-8BB4-46FE-AA85-26D8ACDD791A}"/>
              </a:ext>
            </a:extLst>
          </p:cNvPr>
          <p:cNvSpPr>
            <a:spLocks noGrp="1"/>
          </p:cNvSpPr>
          <p:nvPr>
            <p:ph idx="1"/>
          </p:nvPr>
        </p:nvSpPr>
        <p:spPr>
          <a:xfrm>
            <a:off x="250054" y="1483947"/>
            <a:ext cx="11691891" cy="3101983"/>
          </a:xfrm>
        </p:spPr>
        <p:txBody>
          <a:bodyPr>
            <a:noAutofit/>
          </a:bodyPr>
          <a:lstStyle/>
          <a:p>
            <a:pPr marL="0" indent="0">
              <a:buNone/>
            </a:pPr>
            <a:r>
              <a:rPr lang="en-US" sz="2200" b="1" u="sng" dirty="0"/>
              <a:t>Key Events in 1848: </a:t>
            </a:r>
          </a:p>
          <a:p>
            <a:r>
              <a:rPr lang="en-US" sz="2200" dirty="0"/>
              <a:t>January: Revolt in Palermo, Sicily</a:t>
            </a:r>
          </a:p>
          <a:p>
            <a:r>
              <a:rPr lang="en-US" sz="2200" dirty="0"/>
              <a:t>February: Abdication of Louis Philippe and proclamation of the Second Republic in France</a:t>
            </a:r>
          </a:p>
          <a:p>
            <a:r>
              <a:rPr lang="en-US" sz="2200" dirty="0"/>
              <a:t>March: Introduction of universal manhood suffrage and the 'right to work' in France resignation of Metternich. Violence in Berlin (see image opposite) War between Piedmont and Austria.</a:t>
            </a:r>
          </a:p>
          <a:p>
            <a:r>
              <a:rPr lang="en-US" sz="2200" dirty="0"/>
              <a:t>May: First meeting of the Frankfurt Parliament</a:t>
            </a:r>
          </a:p>
          <a:p>
            <a:r>
              <a:rPr lang="en-US" sz="2200" dirty="0"/>
              <a:t>June: Meeting of Pan-Slav Congress in Prague. </a:t>
            </a:r>
            <a:r>
              <a:rPr lang="en-US" sz="2200" dirty="0" err="1"/>
              <a:t>Cavaignac</a:t>
            </a:r>
            <a:r>
              <a:rPr lang="en-US" sz="2200" dirty="0"/>
              <a:t> suppresses insurrection in Paris. Austrian general </a:t>
            </a:r>
            <a:r>
              <a:rPr lang="en-US" sz="2200" dirty="0" err="1"/>
              <a:t>Windischgratz</a:t>
            </a:r>
            <a:r>
              <a:rPr lang="en-US" sz="2200" dirty="0"/>
              <a:t> bombards and captures Prague</a:t>
            </a:r>
          </a:p>
          <a:p>
            <a:r>
              <a:rPr lang="en-US" sz="2200" dirty="0"/>
              <a:t>July: Radetzky defeats </a:t>
            </a:r>
            <a:r>
              <a:rPr lang="en-US" sz="2200" dirty="0" err="1"/>
              <a:t>Piedmontese</a:t>
            </a:r>
            <a:r>
              <a:rPr lang="en-US" sz="2200" dirty="0"/>
              <a:t> at </a:t>
            </a:r>
            <a:r>
              <a:rPr lang="en-US" sz="2200" dirty="0" err="1"/>
              <a:t>Custoza</a:t>
            </a:r>
            <a:r>
              <a:rPr lang="en-US" sz="2200" dirty="0"/>
              <a:t>. Meeting of Constituent Assembly in Vienna</a:t>
            </a:r>
          </a:p>
          <a:p>
            <a:r>
              <a:rPr lang="en-US" sz="2200" dirty="0"/>
              <a:t>October: </a:t>
            </a:r>
            <a:r>
              <a:rPr lang="en-US" sz="2200" dirty="0" err="1"/>
              <a:t>Windischgratz</a:t>
            </a:r>
            <a:r>
              <a:rPr lang="en-US" sz="2200" dirty="0"/>
              <a:t> occupies Vienna</a:t>
            </a:r>
          </a:p>
          <a:p>
            <a:r>
              <a:rPr lang="en-US" sz="2200" dirty="0"/>
              <a:t>November: Pope Pius IX abandons Rome</a:t>
            </a:r>
          </a:p>
          <a:p>
            <a:r>
              <a:rPr lang="en-US" sz="2200" dirty="0"/>
              <a:t>December: Louis Napoleon is elected President of the French Republic </a:t>
            </a:r>
          </a:p>
        </p:txBody>
      </p:sp>
    </p:spTree>
    <p:extLst>
      <p:ext uri="{BB962C8B-B14F-4D97-AF65-F5344CB8AC3E}">
        <p14:creationId xmlns:p14="http://schemas.microsoft.com/office/powerpoint/2010/main" val="4091166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8CA26-75EC-4270-8684-1BD8D28DCCEF}"/>
              </a:ext>
            </a:extLst>
          </p:cNvPr>
          <p:cNvSpPr>
            <a:spLocks noGrp="1"/>
          </p:cNvSpPr>
          <p:nvPr>
            <p:ph type="title"/>
          </p:nvPr>
        </p:nvSpPr>
        <p:spPr>
          <a:xfrm>
            <a:off x="2142359" y="217503"/>
            <a:ext cx="7729728" cy="1188720"/>
          </a:xfrm>
        </p:spPr>
        <p:txBody>
          <a:bodyPr/>
          <a:lstStyle/>
          <a:p>
            <a:r>
              <a:rPr lang="en-US" dirty="0"/>
              <a:t>Timeline: 1849</a:t>
            </a:r>
          </a:p>
        </p:txBody>
      </p:sp>
      <p:sp>
        <p:nvSpPr>
          <p:cNvPr id="3" name="Content Placeholder 2">
            <a:extLst>
              <a:ext uri="{FF2B5EF4-FFF2-40B4-BE49-F238E27FC236}">
                <a16:creationId xmlns:a16="http://schemas.microsoft.com/office/drawing/2014/main" id="{0A1E55C7-C9F7-42C5-8614-93602084FEAF}"/>
              </a:ext>
            </a:extLst>
          </p:cNvPr>
          <p:cNvSpPr>
            <a:spLocks noGrp="1"/>
          </p:cNvSpPr>
          <p:nvPr>
            <p:ph idx="1"/>
          </p:nvPr>
        </p:nvSpPr>
        <p:spPr>
          <a:xfrm>
            <a:off x="319595" y="1899822"/>
            <a:ext cx="11611993" cy="4740676"/>
          </a:xfrm>
        </p:spPr>
        <p:txBody>
          <a:bodyPr>
            <a:normAutofit/>
          </a:bodyPr>
          <a:lstStyle/>
          <a:p>
            <a:pPr marL="0" indent="0">
              <a:buNone/>
            </a:pPr>
            <a:r>
              <a:rPr lang="en-US" sz="2300" b="1" u="sng" dirty="0"/>
              <a:t>Key Events in 1849:</a:t>
            </a:r>
          </a:p>
          <a:p>
            <a:r>
              <a:rPr lang="en-US" sz="2300" dirty="0"/>
              <a:t>February: Establishment of the Roman Republic by Mazzini and Garibaldi </a:t>
            </a:r>
          </a:p>
          <a:p>
            <a:r>
              <a:rPr lang="en-US" sz="2300" dirty="0"/>
              <a:t>March: Dissolution of the Austrian Constituent Assembly. Defeat of </a:t>
            </a:r>
            <a:r>
              <a:rPr lang="en-US" sz="2300" dirty="0" err="1"/>
              <a:t>Piedmontese</a:t>
            </a:r>
            <a:r>
              <a:rPr lang="en-US" sz="2300" dirty="0"/>
              <a:t> at Novara </a:t>
            </a:r>
          </a:p>
          <a:p>
            <a:r>
              <a:rPr lang="en-US" sz="2300" dirty="0"/>
              <a:t>April: Friedrich Wilhelm IV refuses the offer of the German Crown </a:t>
            </a:r>
          </a:p>
          <a:p>
            <a:r>
              <a:rPr lang="en-US" sz="2300" dirty="0"/>
              <a:t>July: Suppression of the Roman Republic by French troops </a:t>
            </a:r>
          </a:p>
          <a:p>
            <a:r>
              <a:rPr lang="en-US" sz="2300" dirty="0"/>
              <a:t>August: Hungarian rebels surrender to Austrian and Russian troops</a:t>
            </a:r>
          </a:p>
        </p:txBody>
      </p:sp>
    </p:spTree>
    <p:extLst>
      <p:ext uri="{BB962C8B-B14F-4D97-AF65-F5344CB8AC3E}">
        <p14:creationId xmlns:p14="http://schemas.microsoft.com/office/powerpoint/2010/main" val="983293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A95CB-329D-4030-B163-77A5EDCB84DC}"/>
              </a:ext>
            </a:extLst>
          </p:cNvPr>
          <p:cNvSpPr>
            <a:spLocks noGrp="1"/>
          </p:cNvSpPr>
          <p:nvPr>
            <p:ph type="title"/>
          </p:nvPr>
        </p:nvSpPr>
        <p:spPr/>
        <p:txBody>
          <a:bodyPr/>
          <a:lstStyle/>
          <a:p>
            <a:r>
              <a:rPr lang="en-US" dirty="0"/>
              <a:t>quiz</a:t>
            </a:r>
          </a:p>
        </p:txBody>
      </p:sp>
      <p:sp>
        <p:nvSpPr>
          <p:cNvPr id="3" name="Content Placeholder 2">
            <a:extLst>
              <a:ext uri="{FF2B5EF4-FFF2-40B4-BE49-F238E27FC236}">
                <a16:creationId xmlns:a16="http://schemas.microsoft.com/office/drawing/2014/main" id="{FCB94601-F07F-49C9-91DA-805F8654E0CF}"/>
              </a:ext>
            </a:extLst>
          </p:cNvPr>
          <p:cNvSpPr>
            <a:spLocks noGrp="1"/>
          </p:cNvSpPr>
          <p:nvPr>
            <p:ph idx="1"/>
          </p:nvPr>
        </p:nvSpPr>
        <p:spPr>
          <a:xfrm>
            <a:off x="1100831" y="2638044"/>
            <a:ext cx="9658905" cy="3531937"/>
          </a:xfrm>
        </p:spPr>
        <p:txBody>
          <a:bodyPr>
            <a:normAutofit/>
          </a:bodyPr>
          <a:lstStyle/>
          <a:p>
            <a:r>
              <a:rPr lang="en-US" sz="2300" dirty="0"/>
              <a:t>1. Explain Metternich’s principle of legitimacy. </a:t>
            </a:r>
          </a:p>
          <a:p>
            <a:r>
              <a:rPr lang="en-US" sz="2300" dirty="0"/>
              <a:t>2. What were the chief ideas associated with the ideology of conservatism, and how were ideas put into practice in the first half of the 19</a:t>
            </a:r>
            <a:r>
              <a:rPr lang="en-US" sz="2300" baseline="30000" dirty="0"/>
              <a:t>th</a:t>
            </a:r>
            <a:r>
              <a:rPr lang="en-US" sz="2300" dirty="0"/>
              <a:t> century?</a:t>
            </a:r>
          </a:p>
          <a:p>
            <a:r>
              <a:rPr lang="en-US" sz="2300" dirty="0"/>
              <a:t>3. What were the chief ideas associated with the ideology of liberalism and nationalism, and how were these ideas put into practice in the first half of the 19</a:t>
            </a:r>
            <a:r>
              <a:rPr lang="en-US" sz="2300" baseline="30000" dirty="0"/>
              <a:t>th</a:t>
            </a:r>
            <a:r>
              <a:rPr lang="en-US" sz="2300" dirty="0"/>
              <a:t> century?</a:t>
            </a:r>
          </a:p>
          <a:p>
            <a:r>
              <a:rPr lang="en-US" sz="2300" dirty="0"/>
              <a:t>4. What role did the Congress of Vienna play in shaping Italian nationalism?</a:t>
            </a:r>
          </a:p>
          <a:p>
            <a:r>
              <a:rPr lang="en-US" sz="2300" dirty="0"/>
              <a:t>5. Was Italy successful in their attempts at unification? Explain why or why not.</a:t>
            </a:r>
          </a:p>
        </p:txBody>
      </p:sp>
    </p:spTree>
    <p:extLst>
      <p:ext uri="{BB962C8B-B14F-4D97-AF65-F5344CB8AC3E}">
        <p14:creationId xmlns:p14="http://schemas.microsoft.com/office/powerpoint/2010/main" val="743762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C944C-A708-4708-8913-311B15BEAFF7}"/>
              </a:ext>
            </a:extLst>
          </p:cNvPr>
          <p:cNvSpPr>
            <a:spLocks noGrp="1"/>
          </p:cNvSpPr>
          <p:nvPr>
            <p:ph type="title"/>
          </p:nvPr>
        </p:nvSpPr>
        <p:spPr>
          <a:xfrm>
            <a:off x="2231136" y="218967"/>
            <a:ext cx="7729728" cy="1188720"/>
          </a:xfrm>
        </p:spPr>
        <p:txBody>
          <a:bodyPr/>
          <a:lstStyle/>
          <a:p>
            <a:r>
              <a:rPr lang="en-US" dirty="0"/>
              <a:t>bibliography</a:t>
            </a:r>
          </a:p>
        </p:txBody>
      </p:sp>
      <p:sp>
        <p:nvSpPr>
          <p:cNvPr id="3" name="Content Placeholder 2">
            <a:extLst>
              <a:ext uri="{FF2B5EF4-FFF2-40B4-BE49-F238E27FC236}">
                <a16:creationId xmlns:a16="http://schemas.microsoft.com/office/drawing/2014/main" id="{A62693AF-5185-41C2-BD99-378E387310CE}"/>
              </a:ext>
            </a:extLst>
          </p:cNvPr>
          <p:cNvSpPr>
            <a:spLocks noGrp="1"/>
          </p:cNvSpPr>
          <p:nvPr>
            <p:ph idx="1"/>
          </p:nvPr>
        </p:nvSpPr>
        <p:spPr>
          <a:xfrm>
            <a:off x="399495" y="1669001"/>
            <a:ext cx="11150354" cy="5086905"/>
          </a:xfrm>
        </p:spPr>
        <p:txBody>
          <a:bodyPr>
            <a:normAutofit fontScale="62500" lnSpcReduction="20000"/>
          </a:bodyPr>
          <a:lstStyle/>
          <a:p>
            <a:r>
              <a:rPr lang="it-IT" dirty="0"/>
              <a:t>Author unknown</a:t>
            </a:r>
            <a:r>
              <a:rPr lang="en-US" dirty="0"/>
              <a:t>, 1848. Charles Albert, King of Sardinia signing the Statute. </a:t>
            </a:r>
          </a:p>
          <a:p>
            <a:r>
              <a:rPr lang="en-US" dirty="0"/>
              <a:t>Black, Jeremy. "A Military Revolution? A 1660–1792 Perspective.” 1995. pp. 95–115, in Clifford J. Rogers, The Military Revolution Debate: Readings on the Military Transformation of Early Modern Europe (Boulder: Westview Press); and Michael Duffy, The Military Revolution and the State, 1500–1800 ([Exeter]: University of Exeter, 1980).</a:t>
            </a:r>
          </a:p>
          <a:p>
            <a:r>
              <a:rPr lang="en-US" dirty="0"/>
              <a:t>Country Flags. “Italy.” 27 March 2020.</a:t>
            </a:r>
          </a:p>
          <a:p>
            <a:r>
              <a:rPr lang="en-US" dirty="0"/>
              <a:t>de </a:t>
            </a:r>
            <a:r>
              <a:rPr lang="en-US" dirty="0" err="1"/>
              <a:t>Polnay</a:t>
            </a:r>
            <a:r>
              <a:rPr lang="en-US" dirty="0"/>
              <a:t>, Peter. 1960. </a:t>
            </a:r>
            <a:r>
              <a:rPr lang="en-US" i="1" dirty="0"/>
              <a:t>Garibaldi: The Legend and the Man</a:t>
            </a:r>
            <a:r>
              <a:rPr lang="en-US" dirty="0"/>
              <a:t>. London: Hollis &amp; Carter. </a:t>
            </a:r>
          </a:p>
          <a:p>
            <a:r>
              <a:rPr lang="en-US" dirty="0"/>
              <a:t>Haas, Ernst. 1986. "What is Nationalism and Why Should We Study It?" International Organization 40(3): 707-44. </a:t>
            </a:r>
          </a:p>
          <a:p>
            <a:r>
              <a:rPr lang="en-US" dirty="0"/>
              <a:t>Hibbert, Christopher. 1966. </a:t>
            </a:r>
            <a:r>
              <a:rPr lang="en-US" i="1" dirty="0"/>
              <a:t>Garibaldi and his Enemies: The Clash of Arms and Personalities in the Making of Italy</a:t>
            </a:r>
            <a:r>
              <a:rPr lang="en-US" dirty="0"/>
              <a:t>. Boston: Little, Brown and Company. </a:t>
            </a:r>
          </a:p>
          <a:p>
            <a:r>
              <a:rPr lang="en-US" dirty="0"/>
              <a:t>Kent, Alexander. "Italy 1837 CE." Edited by Peter Britton and Jonny Britton. Time Maps. Accessed March 25, 2020.  </a:t>
            </a:r>
            <a:r>
              <a:rPr lang="en-US" u="sng" dirty="0">
                <a:hlinkClick r:id="rId3"/>
              </a:rPr>
              <a:t>https://www.timemaps.com/history/italy-1837ad/</a:t>
            </a:r>
            <a:r>
              <a:rPr lang="en-US" dirty="0"/>
              <a:t>.</a:t>
            </a:r>
          </a:p>
          <a:p>
            <a:r>
              <a:rPr lang="en-US" dirty="0"/>
              <a:t>Mack Smith, Denis. 1997. </a:t>
            </a:r>
            <a:r>
              <a:rPr lang="en-US" i="1" dirty="0"/>
              <a:t>Modern Italy: A Political History. </a:t>
            </a:r>
            <a:r>
              <a:rPr lang="en-US" dirty="0"/>
              <a:t>Yale University Press.</a:t>
            </a:r>
          </a:p>
          <a:p>
            <a:r>
              <a:rPr lang="en-US" dirty="0"/>
              <a:t>Metternich, Richard, translated by Napier, Alexander. New York: Charles Scribner’s Sons, 1881. </a:t>
            </a:r>
            <a:r>
              <a:rPr lang="en-US" i="1" dirty="0"/>
              <a:t>Memoires of Prince Metternich</a:t>
            </a:r>
            <a:r>
              <a:rPr lang="en-US" dirty="0"/>
              <a:t>, Volume 3, edited by , pp. 455, 462–463, 465–467, 469–471, 475.</a:t>
            </a:r>
          </a:p>
          <a:p>
            <a:r>
              <a:rPr lang="en-US" dirty="0"/>
              <a:t>Oman, Charles W. C. A </a:t>
            </a:r>
            <a:r>
              <a:rPr lang="en-US" i="1" dirty="0"/>
              <a:t>History of the Art of War in the Sixteenth Century </a:t>
            </a:r>
            <a:r>
              <a:rPr lang="en-US" dirty="0"/>
              <a:t>(London: Methuen &amp; Co., 1937), 31-32.</a:t>
            </a:r>
          </a:p>
          <a:p>
            <a:r>
              <a:rPr lang="en-US" dirty="0"/>
              <a:t>Parker, Geoffrey. 1996. </a:t>
            </a:r>
            <a:r>
              <a:rPr lang="en-US" i="1" dirty="0"/>
              <a:t>The Military Revolution: Military Innovation and the Rise of the West, 1500-1800</a:t>
            </a:r>
            <a:r>
              <a:rPr lang="en-US" dirty="0"/>
              <a:t>. Cambridge University Press.</a:t>
            </a:r>
          </a:p>
          <a:p>
            <a:r>
              <a:rPr lang="en-US" dirty="0"/>
              <a:t>Pepper, Simon. 2006. “The Face of the Siege: Fortification, Tactics and Strategy in the Early Italian Wars,” In Italy and the European Powers: The Impact of War, 1500-1530, ed. Christine Shaw (Boston: Brill), 33-38.</a:t>
            </a:r>
          </a:p>
          <a:p>
            <a:r>
              <a:rPr lang="it-IT" dirty="0"/>
              <a:t>Salvadori, Massimo L., </a:t>
            </a:r>
            <a:r>
              <a:rPr lang="it-IT" i="1" dirty="0"/>
              <a:t>Enciclopedia dei ragazzi</a:t>
            </a:r>
            <a:r>
              <a:rPr lang="it-IT" dirty="0"/>
              <a:t> Treccani (2005) alla voce "Italia, storia di.’’ </a:t>
            </a:r>
            <a:endParaRPr lang="en-US" dirty="0"/>
          </a:p>
          <a:p>
            <a:r>
              <a:rPr lang="en-US" dirty="0"/>
              <a:t>Sir Thomas Lawrence, N/A. Clemens Wenzel Lothar </a:t>
            </a:r>
            <a:r>
              <a:rPr lang="en-US" dirty="0" err="1"/>
              <a:t>Fürst</a:t>
            </a:r>
            <a:r>
              <a:rPr lang="en-US" dirty="0"/>
              <a:t> Metternich. </a:t>
            </a:r>
          </a:p>
          <a:p>
            <a:r>
              <a:rPr lang="en-US" dirty="0"/>
              <a:t>Sked, Alan. 1983. "Metternich". </a:t>
            </a:r>
            <a:r>
              <a:rPr lang="en-US" i="1" dirty="0"/>
              <a:t>History Today</a:t>
            </a:r>
            <a:r>
              <a:rPr lang="en-US" dirty="0"/>
              <a:t>. 33 (6).</a:t>
            </a:r>
          </a:p>
          <a:p>
            <a:r>
              <a:rPr lang="it-IT" dirty="0"/>
              <a:t>Smith, Denis Mack. 2011. </a:t>
            </a:r>
            <a:r>
              <a:rPr lang="it-IT" i="1" dirty="0"/>
              <a:t>Il Risorgimento italiano</a:t>
            </a:r>
            <a:r>
              <a:rPr lang="it-IT" dirty="0"/>
              <a:t>, Roma-Bari, Laterza, p. 205.</a:t>
            </a:r>
            <a:endParaRPr lang="en-US" dirty="0"/>
          </a:p>
          <a:p>
            <a:r>
              <a:rPr lang="en-US" dirty="0"/>
              <a:t>Stephen, James </a:t>
            </a:r>
            <a:r>
              <a:rPr lang="en-US" dirty="0" err="1"/>
              <a:t>Fitzjames</a:t>
            </a:r>
            <a:r>
              <a:rPr lang="en-US" dirty="0"/>
              <a:t>. 1904. "Liberalism," Cornhill Magazine V (1862): 72-73. See also Leonard Hobhouse, Democracy and Reaction,166. </a:t>
            </a:r>
          </a:p>
          <a:p>
            <a:r>
              <a:rPr lang="en-US" dirty="0" err="1"/>
              <a:t>Visoni</a:t>
            </a:r>
            <a:r>
              <a:rPr lang="en-US" dirty="0"/>
              <a:t>-Alonzo, G. 2016. </a:t>
            </a:r>
            <a:r>
              <a:rPr lang="en-US" i="1" dirty="0"/>
              <a:t>The Military Revolution in Early Modern Europe, a Revision. </a:t>
            </a:r>
            <a:endParaRPr lang="en-US" dirty="0"/>
          </a:p>
          <a:p>
            <a:endParaRPr lang="en-US" dirty="0"/>
          </a:p>
        </p:txBody>
      </p:sp>
    </p:spTree>
    <p:extLst>
      <p:ext uri="{BB962C8B-B14F-4D97-AF65-F5344CB8AC3E}">
        <p14:creationId xmlns:p14="http://schemas.microsoft.com/office/powerpoint/2010/main" val="264338761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9810</TotalTime>
  <Words>4564</Words>
  <Application>Microsoft Office PowerPoint</Application>
  <PresentationFormat>Widescreen</PresentationFormat>
  <Paragraphs>314</Paragraphs>
  <Slides>29</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Calibri</vt:lpstr>
      <vt:lpstr>Gill Sans MT</vt:lpstr>
      <vt:lpstr>Parcel</vt:lpstr>
      <vt:lpstr>The 1848 Revolutions: Italian city states </vt:lpstr>
      <vt:lpstr>Key concepts</vt:lpstr>
      <vt:lpstr>Significant Causes</vt:lpstr>
      <vt:lpstr>The Springtime of the Peoples</vt:lpstr>
      <vt:lpstr>The Springtime of the Peoples</vt:lpstr>
      <vt:lpstr>The age of Metternich</vt:lpstr>
      <vt:lpstr>Cause #1: conservative domination </vt:lpstr>
      <vt:lpstr>the congress of Vienna</vt:lpstr>
      <vt:lpstr>Cause #2: new European borders</vt:lpstr>
      <vt:lpstr>The Voice of Conservatism: Metternich</vt:lpstr>
      <vt:lpstr>The springtime of the peoples</vt:lpstr>
      <vt:lpstr>The springtime of the peoples</vt:lpstr>
      <vt:lpstr>Cause #3: Rise of nationalism</vt:lpstr>
      <vt:lpstr>Carbonari</vt:lpstr>
      <vt:lpstr>Risorgimento </vt:lpstr>
      <vt:lpstr>Risorgimento</vt:lpstr>
      <vt:lpstr>The Voice of Italian nationalism: Giuseppe Mazzini and young Italy</vt:lpstr>
      <vt:lpstr>The Italian hamlet</vt:lpstr>
      <vt:lpstr>Propaganda </vt:lpstr>
      <vt:lpstr>The failures of 1848</vt:lpstr>
      <vt:lpstr>The failures of 1848</vt:lpstr>
      <vt:lpstr>Effect #1: the Albertine statute</vt:lpstr>
      <vt:lpstr>Effect #2: rise in nationalism</vt:lpstr>
      <vt:lpstr>Effect #3: Military advancements</vt:lpstr>
      <vt:lpstr>Effect #3: Military advancements</vt:lpstr>
      <vt:lpstr>Timeline: 1848</vt:lpstr>
      <vt:lpstr>Timeline: 1849</vt:lpstr>
      <vt:lpstr>quiz</vt:lpstr>
      <vt:lpstr>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1848 Revolutions </dc:title>
  <dc:creator>Khan, Sidrah</dc:creator>
  <cp:lastModifiedBy>Mohamed, Sophia</cp:lastModifiedBy>
  <cp:revision>62</cp:revision>
  <dcterms:created xsi:type="dcterms:W3CDTF">2020-03-23T19:18:07Z</dcterms:created>
  <dcterms:modified xsi:type="dcterms:W3CDTF">2020-04-04T00:26:46Z</dcterms:modified>
</cp:coreProperties>
</file>